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3"/>
    <p:sldId id="257" r:id="rId4"/>
    <p:sldId id="258" r:id="rId5"/>
    <p:sldId id="259" r:id="rId6"/>
    <p:sldId id="260" r:id="rId7"/>
    <p:sldId id="261" r:id="rId8"/>
    <p:sldId id="262" r:id="rId9"/>
    <p:sldId id="263" r:id="rId10"/>
  </p:sldIdLst>
  <p:sldSz cx="12192000" cy="6858000"/>
  <p:notesSz cx="6889750" cy="1002157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102" d="100"/>
          <a:sy n="102" d="100"/>
        </p:scale>
        <p:origin x="240"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2" y="685799"/>
            <a:ext cx="8001000" cy="2971801"/>
          </a:xfrm>
        </p:spPr>
        <p:txBody>
          <a:bodyPr anchor="b">
            <a:normAutofit/>
          </a:bodyPr>
          <a:lstStyle>
            <a:lvl1pPr algn="l">
              <a:defRPr sz="4800">
                <a:effectLst/>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hasCustomPrompt="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l-GR"/>
              <a:t>Κάντε κλικ για να επεξεργαστείτε τον τίτλο υποδείγματος</a:t>
            </a:r>
            <a:endParaRPr lang="en-US" dirty="0"/>
          </a:p>
        </p:txBody>
      </p:sp>
      <p:sp>
        <p:nvSpPr>
          <p:cNvPr id="17" name="Picture Placeholder 2"/>
          <p:cNvSpPr>
            <a:spLocks noGrp="1" noChangeAspect="1"/>
          </p:cNvSpPr>
          <p:nvPr>
            <p:ph type="pic" idx="13" hasCustomPrompt="1"/>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16" name="Text Placeholder 9"/>
          <p:cNvSpPr>
            <a:spLocks noGrp="1"/>
          </p:cNvSpPr>
          <p:nvPr>
            <p:ph type="body" sz="quarter" idx="14" hasCustomPrompt="1"/>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endParaRPr lang="el-GR"/>
          </a:p>
        </p:txBody>
      </p:sp>
      <p:sp>
        <p:nvSpPr>
          <p:cNvPr id="3" name="Date Placeholder 2"/>
          <p:cNvSpPr>
            <a:spLocks noGrp="1"/>
          </p:cNvSpPr>
          <p:nvPr>
            <p:ph type="dt" sz="half" idx="10"/>
          </p:nvPr>
        </p:nvSpPr>
        <p:spPr/>
        <p:txBody>
          <a:bodyPr/>
          <a:lstStyle/>
          <a:p>
            <a:fld id="{B61BEF0D-F0BB-DE4B-95CE-6DB70DBA9567}" type="datetimeFigureOut">
              <a:rPr lang="en-US" dirty="0"/>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4213" y="685800"/>
            <a:ext cx="10058400" cy="2743200"/>
          </a:xfrm>
        </p:spPr>
        <p:txBody>
          <a:bodyPr anchor="ctr">
            <a:normAutofit/>
          </a:bodyPr>
          <a:lstStyle>
            <a:lvl1pPr algn="l">
              <a:defRPr sz="3200" b="0" cap="all"/>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hasCustomPrompt="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endParaRPr lang="el-GR"/>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1411" y="685800"/>
            <a:ext cx="9144001" cy="2743200"/>
          </a:xfrm>
        </p:spPr>
        <p:txBody>
          <a:bodyPr anchor="ctr">
            <a:normAutofit/>
          </a:bodyPr>
          <a:lstStyle>
            <a:lvl1pPr algn="l">
              <a:defRPr sz="3200" b="0" cap="all">
                <a:solidFill>
                  <a:schemeClr val="tx1"/>
                </a:solidFill>
              </a:defRPr>
            </a:lvl1pPr>
          </a:lstStyle>
          <a:p>
            <a:r>
              <a:rPr lang="el-GR"/>
              <a:t>Κάντε κλικ για να επεξεργαστείτε τον τίτλο υποδείγματος</a:t>
            </a:r>
            <a:endParaRPr lang="en-US" dirty="0"/>
          </a:p>
        </p:txBody>
      </p:sp>
      <p:sp>
        <p:nvSpPr>
          <p:cNvPr id="10" name="Text Placeholder 9"/>
          <p:cNvSpPr>
            <a:spLocks noGrp="1"/>
          </p:cNvSpPr>
          <p:nvPr>
            <p:ph type="body" sz="quarter" idx="13" hasCustomPrompt="1"/>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endParaRPr lang="el-GR"/>
          </a:p>
        </p:txBody>
      </p:sp>
      <p:sp>
        <p:nvSpPr>
          <p:cNvPr id="3" name="Text Placeholder 2"/>
          <p:cNvSpPr>
            <a:spLocks noGrp="1"/>
          </p:cNvSpPr>
          <p:nvPr>
            <p:ph type="body" idx="1" hasCustomPrompt="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endParaRPr lang="el-GR"/>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endParaRPr lang="en-US" sz="8000" dirty="0">
              <a:solidFill>
                <a:schemeClr val="tx1"/>
              </a:solidFill>
              <a:effectLst/>
            </a:endParaRP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endParaRPr lang="en-US" sz="8000" dirty="0">
              <a:solidFill>
                <a:schemeClr val="tx1"/>
              </a:solidFill>
              <a:effectLs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4212" y="3429000"/>
            <a:ext cx="8534400" cy="1697400"/>
          </a:xfrm>
        </p:spPr>
        <p:txBody>
          <a:bodyPr anchor="b">
            <a:normAutofit/>
          </a:bodyPr>
          <a:lstStyle>
            <a:lvl1pPr algn="l">
              <a:defRPr sz="3200" b="0" cap="all"/>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hasCustomPrompt="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endParaRPr lang="el-GR"/>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1413" y="685800"/>
            <a:ext cx="9144000" cy="2743200"/>
          </a:xfrm>
        </p:spPr>
        <p:txBody>
          <a:bodyPr anchor="ctr">
            <a:normAutofit/>
          </a:bodyPr>
          <a:lstStyle>
            <a:lvl1pPr algn="l">
              <a:defRPr sz="3200" b="0" cap="all">
                <a:solidFill>
                  <a:schemeClr val="tx1"/>
                </a:solidFill>
              </a:defRPr>
            </a:lvl1pPr>
          </a:lstStyle>
          <a:p>
            <a:r>
              <a:rPr lang="el-GR"/>
              <a:t>Κάντε κλικ για να επεξεργαστείτε τον τίτλο υποδείγματος</a:t>
            </a:r>
            <a:endParaRPr lang="en-US" dirty="0"/>
          </a:p>
        </p:txBody>
      </p:sp>
      <p:sp>
        <p:nvSpPr>
          <p:cNvPr id="10" name="Text Placeholder 9"/>
          <p:cNvSpPr>
            <a:spLocks noGrp="1"/>
          </p:cNvSpPr>
          <p:nvPr>
            <p:ph type="body" sz="quarter" idx="13" hasCustomPrompt="1"/>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l-GR"/>
              <a:t>Στυλ κειμένου υποδείγματος</a:t>
            </a:r>
            <a:endParaRPr lang="el-GR"/>
          </a:p>
        </p:txBody>
      </p:sp>
      <p:sp>
        <p:nvSpPr>
          <p:cNvPr id="3" name="Text Placeholder 2"/>
          <p:cNvSpPr>
            <a:spLocks noGrp="1"/>
          </p:cNvSpPr>
          <p:nvPr>
            <p:ph type="body" idx="1" hasCustomPrompt="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endParaRPr lang="el-GR"/>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endParaRPr lang="en-US" sz="8000" dirty="0">
              <a:solidFill>
                <a:schemeClr val="tx1"/>
              </a:solidFill>
              <a:effectLst/>
            </a:endParaRP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endParaRPr lang="en-US" sz="8000" dirty="0">
              <a:solidFill>
                <a:schemeClr val="tx1"/>
              </a:solidFill>
              <a:effectLst/>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l-GR"/>
              <a:t>Κάντε κλικ για να επεξεργαστείτε τον τίτλο υποδείγματος</a:t>
            </a:r>
            <a:endParaRPr lang="en-US" dirty="0"/>
          </a:p>
        </p:txBody>
      </p:sp>
      <p:sp>
        <p:nvSpPr>
          <p:cNvPr id="10" name="Text Placeholder 9"/>
          <p:cNvSpPr>
            <a:spLocks noGrp="1"/>
          </p:cNvSpPr>
          <p:nvPr>
            <p:ph type="body" sz="quarter" idx="13" hasCustomPrompt="1"/>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l-GR"/>
              <a:t>Στυλ κειμένου υποδείγματος</a:t>
            </a:r>
            <a:endParaRPr lang="el-GR"/>
          </a:p>
        </p:txBody>
      </p:sp>
      <p:sp>
        <p:nvSpPr>
          <p:cNvPr id="3" name="Text Placeholder 2"/>
          <p:cNvSpPr>
            <a:spLocks noGrp="1"/>
          </p:cNvSpPr>
          <p:nvPr>
            <p:ph type="body" idx="1" hasCustomPrompt="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endParaRPr lang="el-GR"/>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lvl1p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hasCustomPrompt="1"/>
          </p:nvPr>
        </p:nvSpPr>
        <p:spPr/>
        <p:txBody>
          <a:bodyPr vert="eaVert" anchor="t"/>
          <a:lstStyle/>
          <a:p>
            <a:pPr lvl="0"/>
            <a:r>
              <a:rPr lang="el-GR"/>
              <a:t>Στυλ κειμένου υποδείγματος</a:t>
            </a:r>
            <a:endParaRPr lang="el-GR"/>
          </a:p>
          <a:p>
            <a:pPr lvl="1"/>
            <a:r>
              <a:rPr lang="el-GR"/>
              <a:t>Δεύτερο επίπεδο</a:t>
            </a:r>
            <a:endParaRPr lang="el-GR"/>
          </a:p>
          <a:p>
            <a:pPr lvl="2"/>
            <a:r>
              <a:rPr lang="el-GR"/>
              <a:t>Τρίτο επίπεδο</a:t>
            </a:r>
            <a:endParaRPr lang="el-GR"/>
          </a:p>
          <a:p>
            <a:pPr lvl="3"/>
            <a:r>
              <a:rPr lang="el-GR"/>
              <a:t>Τέταρτο επίπεδο</a:t>
            </a:r>
            <a:endParaRPr lang="el-GR"/>
          </a:p>
          <a:p>
            <a:pPr lvl="4"/>
            <a:r>
              <a:rPr lang="el-GR"/>
              <a:t>Πέμπτο επίπεδο</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8685212" y="685800"/>
            <a:ext cx="2057400" cy="4572000"/>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hasCustomPrompt="1"/>
          </p:nvPr>
        </p:nvSpPr>
        <p:spPr>
          <a:xfrm>
            <a:off x="685800" y="685800"/>
            <a:ext cx="7823200" cy="5308600"/>
          </a:xfrm>
        </p:spPr>
        <p:txBody>
          <a:bodyPr vert="eaVert" anchor="t"/>
          <a:lstStyle/>
          <a:p>
            <a:pPr lvl="0"/>
            <a:r>
              <a:rPr lang="el-GR"/>
              <a:t>Στυλ κειμένου υποδείγματος</a:t>
            </a:r>
            <a:endParaRPr lang="el-GR"/>
          </a:p>
          <a:p>
            <a:pPr lvl="1"/>
            <a:r>
              <a:rPr lang="el-GR"/>
              <a:t>Δεύτερο επίπεδο</a:t>
            </a:r>
            <a:endParaRPr lang="el-GR"/>
          </a:p>
          <a:p>
            <a:pPr lvl="2"/>
            <a:r>
              <a:rPr lang="el-GR"/>
              <a:t>Τρίτο επίπεδο</a:t>
            </a:r>
            <a:endParaRPr lang="el-GR"/>
          </a:p>
          <a:p>
            <a:pPr lvl="3"/>
            <a:r>
              <a:rPr lang="el-GR"/>
              <a:t>Τέταρτο επίπεδο</a:t>
            </a:r>
            <a:endParaRPr lang="el-GR"/>
          </a:p>
          <a:p>
            <a:pPr lvl="4"/>
            <a:r>
              <a:rPr lang="el-GR"/>
              <a:t>Πέμπτο επίπεδο</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hasCustomPrompt="1"/>
          </p:nvPr>
        </p:nvSpPr>
        <p:spPr/>
        <p:txBody>
          <a:bodyPr anchor="ctr"/>
          <a:lstStyle/>
          <a:p>
            <a:pPr lvl="0"/>
            <a:r>
              <a:rPr lang="el-GR"/>
              <a:t>Στυλ κειμένου υποδείγματος</a:t>
            </a:r>
            <a:endParaRPr lang="el-GR"/>
          </a:p>
          <a:p>
            <a:pPr lvl="1"/>
            <a:r>
              <a:rPr lang="el-GR"/>
              <a:t>Δεύτερο επίπεδο</a:t>
            </a:r>
            <a:endParaRPr lang="el-GR"/>
          </a:p>
          <a:p>
            <a:pPr lvl="2"/>
            <a:r>
              <a:rPr lang="el-GR"/>
              <a:t>Τρίτο επίπεδο</a:t>
            </a:r>
            <a:endParaRPr lang="el-GR"/>
          </a:p>
          <a:p>
            <a:pPr lvl="3"/>
            <a:r>
              <a:rPr lang="el-GR"/>
              <a:t>Τέταρτο επίπεδο</a:t>
            </a:r>
            <a:endParaRPr lang="el-GR"/>
          </a:p>
          <a:p>
            <a:pPr lvl="4"/>
            <a:r>
              <a:rPr lang="el-GR"/>
              <a:t>Πέμπτο επίπεδο</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4211" y="2006600"/>
            <a:ext cx="8534401" cy="2281600"/>
          </a:xfrm>
        </p:spPr>
        <p:txBody>
          <a:bodyPr anchor="b">
            <a:normAutofit/>
          </a:bodyPr>
          <a:lstStyle>
            <a:lvl1pPr algn="l">
              <a:defRPr sz="3600" b="0" cap="all"/>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hasCustomPrompt="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endParaRPr lang="el-GR"/>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hasCustomPrompt="1"/>
          </p:nvPr>
        </p:nvSpPr>
        <p:spPr>
          <a:xfrm>
            <a:off x="684211" y="685800"/>
            <a:ext cx="4937655" cy="3615267"/>
          </a:xfrm>
        </p:spPr>
        <p:txBody>
          <a:bodyPr>
            <a:normAutofit/>
          </a:bodyPr>
          <a:lstStyle/>
          <a:p>
            <a:pPr lvl="0"/>
            <a:r>
              <a:rPr lang="el-GR"/>
              <a:t>Στυλ κειμένου υποδείγματος</a:t>
            </a:r>
            <a:endParaRPr lang="el-GR"/>
          </a:p>
          <a:p>
            <a:pPr lvl="1"/>
            <a:r>
              <a:rPr lang="el-GR"/>
              <a:t>Δεύτερο επίπεδο</a:t>
            </a:r>
            <a:endParaRPr lang="el-GR"/>
          </a:p>
          <a:p>
            <a:pPr lvl="2"/>
            <a:r>
              <a:rPr lang="el-GR"/>
              <a:t>Τρίτο επίπεδο</a:t>
            </a:r>
            <a:endParaRPr lang="el-GR"/>
          </a:p>
          <a:p>
            <a:pPr lvl="3"/>
            <a:r>
              <a:rPr lang="el-GR"/>
              <a:t>Τέταρτο επίπεδο</a:t>
            </a:r>
            <a:endParaRPr lang="el-GR"/>
          </a:p>
          <a:p>
            <a:pPr lvl="4"/>
            <a:r>
              <a:rPr lang="el-GR"/>
              <a:t>Πέμπτο επίπεδο</a:t>
            </a:r>
            <a:endParaRPr lang="en-US" dirty="0"/>
          </a:p>
        </p:txBody>
      </p:sp>
      <p:sp>
        <p:nvSpPr>
          <p:cNvPr id="4" name="Content Placeholder 3"/>
          <p:cNvSpPr>
            <a:spLocks noGrp="1"/>
          </p:cNvSpPr>
          <p:nvPr>
            <p:ph sz="half" idx="2" hasCustomPrompt="1"/>
          </p:nvPr>
        </p:nvSpPr>
        <p:spPr>
          <a:xfrm>
            <a:off x="5808133" y="685801"/>
            <a:ext cx="4934479" cy="3615266"/>
          </a:xfrm>
        </p:spPr>
        <p:txBody>
          <a:bodyPr>
            <a:normAutofit/>
          </a:bodyPr>
          <a:lstStyle/>
          <a:p>
            <a:pPr lvl="0"/>
            <a:r>
              <a:rPr lang="el-GR"/>
              <a:t>Στυλ κειμένου υποδείγματος</a:t>
            </a:r>
            <a:endParaRPr lang="el-GR"/>
          </a:p>
          <a:p>
            <a:pPr lvl="1"/>
            <a:r>
              <a:rPr lang="el-GR"/>
              <a:t>Δεύτερο επίπεδο</a:t>
            </a:r>
            <a:endParaRPr lang="el-GR"/>
          </a:p>
          <a:p>
            <a:pPr lvl="2"/>
            <a:r>
              <a:rPr lang="el-GR"/>
              <a:t>Τρίτο επίπεδο</a:t>
            </a:r>
            <a:endParaRPr lang="el-GR"/>
          </a:p>
          <a:p>
            <a:pPr lvl="3"/>
            <a:r>
              <a:rPr lang="el-GR"/>
              <a:t>Τέταρτο επίπεδο</a:t>
            </a:r>
            <a:endParaRPr lang="el-GR"/>
          </a:p>
          <a:p>
            <a:pPr lvl="4"/>
            <a:r>
              <a:rPr lang="el-GR"/>
              <a:t>Πέμπτο επίπεδο</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hasCustomPrompt="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endParaRPr lang="el-GR"/>
          </a:p>
        </p:txBody>
      </p:sp>
      <p:sp>
        <p:nvSpPr>
          <p:cNvPr id="4" name="Content Placeholder 3"/>
          <p:cNvSpPr>
            <a:spLocks noGrp="1"/>
          </p:cNvSpPr>
          <p:nvPr>
            <p:ph sz="half" idx="2" hasCustomPrompt="1"/>
          </p:nvPr>
        </p:nvSpPr>
        <p:spPr>
          <a:xfrm>
            <a:off x="684211" y="1270529"/>
            <a:ext cx="4937655" cy="3030538"/>
          </a:xfrm>
        </p:spPr>
        <p:txBody>
          <a:bodyPr anchor="t">
            <a:normAutofit/>
          </a:bodyPr>
          <a:lstStyle/>
          <a:p>
            <a:pPr lvl="0"/>
            <a:r>
              <a:rPr lang="el-GR"/>
              <a:t>Στυλ κειμένου υποδείγματος</a:t>
            </a:r>
            <a:endParaRPr lang="el-GR"/>
          </a:p>
          <a:p>
            <a:pPr lvl="1"/>
            <a:r>
              <a:rPr lang="el-GR"/>
              <a:t>Δεύτερο επίπεδο</a:t>
            </a:r>
            <a:endParaRPr lang="el-GR"/>
          </a:p>
          <a:p>
            <a:pPr lvl="2"/>
            <a:r>
              <a:rPr lang="el-GR"/>
              <a:t>Τρίτο επίπεδο</a:t>
            </a:r>
            <a:endParaRPr lang="el-GR"/>
          </a:p>
          <a:p>
            <a:pPr lvl="3"/>
            <a:r>
              <a:rPr lang="el-GR"/>
              <a:t>Τέταρτο επίπεδο</a:t>
            </a:r>
            <a:endParaRPr lang="el-GR"/>
          </a:p>
          <a:p>
            <a:pPr lvl="4"/>
            <a:r>
              <a:rPr lang="el-GR"/>
              <a:t>Πέμπτο επίπεδο</a:t>
            </a:r>
            <a:endParaRPr lang="en-US" dirty="0"/>
          </a:p>
        </p:txBody>
      </p:sp>
      <p:sp>
        <p:nvSpPr>
          <p:cNvPr id="5" name="Text Placeholder 4"/>
          <p:cNvSpPr>
            <a:spLocks noGrp="1"/>
          </p:cNvSpPr>
          <p:nvPr>
            <p:ph type="body" sz="quarter" idx="3" hasCustomPrompt="1"/>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endParaRPr lang="el-GR"/>
          </a:p>
        </p:txBody>
      </p:sp>
      <p:sp>
        <p:nvSpPr>
          <p:cNvPr id="6" name="Content Placeholder 5"/>
          <p:cNvSpPr>
            <a:spLocks noGrp="1"/>
          </p:cNvSpPr>
          <p:nvPr>
            <p:ph sz="quarter" idx="4" hasCustomPrompt="1"/>
          </p:nvPr>
        </p:nvSpPr>
        <p:spPr>
          <a:xfrm>
            <a:off x="5806545" y="1262062"/>
            <a:ext cx="4929188" cy="3030538"/>
          </a:xfrm>
        </p:spPr>
        <p:txBody>
          <a:bodyPr anchor="t">
            <a:normAutofit/>
          </a:bodyPr>
          <a:lstStyle/>
          <a:p>
            <a:pPr lvl="0"/>
            <a:r>
              <a:rPr lang="el-GR"/>
              <a:t>Στυλ κειμένου υποδείγματος</a:t>
            </a:r>
            <a:endParaRPr lang="el-GR"/>
          </a:p>
          <a:p>
            <a:pPr lvl="1"/>
            <a:r>
              <a:rPr lang="el-GR"/>
              <a:t>Δεύτερο επίπεδο</a:t>
            </a:r>
            <a:endParaRPr lang="el-GR"/>
          </a:p>
          <a:p>
            <a:pPr lvl="2"/>
            <a:r>
              <a:rPr lang="el-GR"/>
              <a:t>Τρίτο επίπεδο</a:t>
            </a:r>
            <a:endParaRPr lang="el-GR"/>
          </a:p>
          <a:p>
            <a:pPr lvl="3"/>
            <a:r>
              <a:rPr lang="el-GR"/>
              <a:t>Τέταρτο επίπεδο</a:t>
            </a:r>
            <a:endParaRPr lang="el-GR"/>
          </a:p>
          <a:p>
            <a:pPr lvl="4"/>
            <a:r>
              <a:rPr lang="el-GR"/>
              <a:t>Πέμπτο επίπεδο</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085012" y="685800"/>
            <a:ext cx="3657600" cy="1371600"/>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hasCustomPrompt="1"/>
          </p:nvPr>
        </p:nvSpPr>
        <p:spPr>
          <a:xfrm>
            <a:off x="684212" y="685800"/>
            <a:ext cx="5943601" cy="5308600"/>
          </a:xfrm>
        </p:spPr>
        <p:txBody>
          <a:bodyPr anchor="ctr">
            <a:normAutofit/>
          </a:bodyPr>
          <a:lstStyle/>
          <a:p>
            <a:pPr lvl="0"/>
            <a:r>
              <a:rPr lang="el-GR"/>
              <a:t>Στυλ κειμένου υποδείγματος</a:t>
            </a:r>
            <a:endParaRPr lang="el-GR"/>
          </a:p>
          <a:p>
            <a:pPr lvl="1"/>
            <a:r>
              <a:rPr lang="el-GR"/>
              <a:t>Δεύτερο επίπεδο</a:t>
            </a:r>
            <a:endParaRPr lang="el-GR"/>
          </a:p>
          <a:p>
            <a:pPr lvl="2"/>
            <a:r>
              <a:rPr lang="el-GR"/>
              <a:t>Τρίτο επίπεδο</a:t>
            </a:r>
            <a:endParaRPr lang="el-GR"/>
          </a:p>
          <a:p>
            <a:pPr lvl="3"/>
            <a:r>
              <a:rPr lang="el-GR"/>
              <a:t>Τέταρτο επίπεδο</a:t>
            </a:r>
            <a:endParaRPr lang="el-GR"/>
          </a:p>
          <a:p>
            <a:pPr lvl="4"/>
            <a:r>
              <a:rPr lang="el-GR"/>
              <a:t>Πέμπτο επίπεδο</a:t>
            </a:r>
            <a:endParaRPr lang="en-US" dirty="0"/>
          </a:p>
        </p:txBody>
      </p:sp>
      <p:sp>
        <p:nvSpPr>
          <p:cNvPr id="4" name="Text Placeholder 3"/>
          <p:cNvSpPr>
            <a:spLocks noGrp="1"/>
          </p:cNvSpPr>
          <p:nvPr>
            <p:ph type="body" sz="half" idx="2" hasCustomPrompt="1"/>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endParaRPr lang="el-GR"/>
          </a:p>
        </p:txBody>
      </p:sp>
      <p:sp>
        <p:nvSpPr>
          <p:cNvPr id="5" name="Date Placeholder 4"/>
          <p:cNvSpPr>
            <a:spLocks noGrp="1"/>
          </p:cNvSpPr>
          <p:nvPr>
            <p:ph type="dt" sz="half" idx="10"/>
          </p:nvPr>
        </p:nvSpPr>
        <p:spPr/>
        <p:txBody>
          <a:bodyPr/>
          <a:lstStyle/>
          <a:p>
            <a:fld id="{B61BEF0D-F0BB-DE4B-95CE-6DB70DBA9567}" type="datetimeFigureOut">
              <a:rPr lang="en-US" dirty="0"/>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22812" y="1447800"/>
            <a:ext cx="6019800" cy="1143000"/>
          </a:xfrm>
        </p:spPr>
        <p:txBody>
          <a:bodyPr anchor="b">
            <a:normAutofit/>
          </a:bodyPr>
          <a:lstStyle>
            <a:lvl1pPr algn="l">
              <a:defRPr sz="2800" b="0"/>
            </a:lvl1pPr>
          </a:lstStyle>
          <a:p>
            <a:r>
              <a:rPr lang="el-GR"/>
              <a:t>Κάντε κλικ για να επεξεργαστείτε τον τίτλο υποδείγματος</a:t>
            </a:r>
            <a:endParaRPr lang="en-US" dirty="0"/>
          </a:p>
        </p:txBody>
      </p:sp>
      <p:sp>
        <p:nvSpPr>
          <p:cNvPr id="14" name="Picture Placeholder 2"/>
          <p:cNvSpPr>
            <a:spLocks noGrp="1" noChangeAspect="1"/>
          </p:cNvSpPr>
          <p:nvPr>
            <p:ph type="pic" idx="1" hasCustomPrompt="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hasCustomPrompt="1"/>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endParaRPr lang="el-GR"/>
          </a:p>
        </p:txBody>
      </p:sp>
      <p:sp>
        <p:nvSpPr>
          <p:cNvPr id="5" name="Date Placeholder 4"/>
          <p:cNvSpPr>
            <a:spLocks noGrp="1"/>
          </p:cNvSpPr>
          <p:nvPr>
            <p:ph type="dt" sz="half" idx="10"/>
          </p:nvPr>
        </p:nvSpPr>
        <p:spPr/>
        <p:txBody>
          <a:bodyPr/>
          <a:lstStyle/>
          <a:p>
            <a:fld id="{B61BEF0D-F0BB-DE4B-95CE-6DB70DBA9567}" type="datetimeFigureOut">
              <a:rPr lang="en-US" dirty="0"/>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l-GR"/>
              <a:t>Στυλ κειμένου υποδείγματος</a:t>
            </a:r>
            <a:endParaRPr lang="el-GR"/>
          </a:p>
          <a:p>
            <a:pPr lvl="1"/>
            <a:r>
              <a:rPr lang="el-GR"/>
              <a:t>Δεύτερο επίπεδο</a:t>
            </a:r>
            <a:endParaRPr lang="el-GR"/>
          </a:p>
          <a:p>
            <a:pPr lvl="2"/>
            <a:r>
              <a:rPr lang="el-GR"/>
              <a:t>Τρίτο επίπεδο</a:t>
            </a:r>
            <a:endParaRPr lang="el-GR"/>
          </a:p>
          <a:p>
            <a:pPr lvl="3"/>
            <a:r>
              <a:rPr lang="el-GR"/>
              <a:t>Τέταρτο επίπεδο</a:t>
            </a:r>
            <a:endParaRPr lang="el-GR"/>
          </a:p>
          <a:p>
            <a:pPr lvl="4"/>
            <a:r>
              <a:rPr lang="el-GR"/>
              <a:t>Πέμπτο επίπεδο</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0"/>
                <a:alpha val="0"/>
                <a:lumOff val="100000"/>
              </a:schemeClr>
            </a:gs>
          </a:gsLst>
          <a:lin ang="0" scaled="1"/>
        </a:gradFill>
        <a:effectLst/>
      </p:bgPr>
    </p:bg>
    <p:spTree>
      <p:nvGrpSpPr>
        <p:cNvPr id="1" name=""/>
        <p:cNvGrpSpPr/>
        <p:nvPr/>
      </p:nvGrpSpPr>
      <p:grpSpPr>
        <a:xfrm>
          <a:off x="0" y="0"/>
          <a:ext cx="0" cy="0"/>
          <a:chOff x="0" y="0"/>
          <a:chExt cx="0" cy="0"/>
        </a:xfrm>
      </p:grpSpPr>
      <p:sp>
        <p:nvSpPr>
          <p:cNvPr id="2" name="Τίτλος 1"/>
          <p:cNvSpPr>
            <a:spLocks noGrp="1"/>
          </p:cNvSpPr>
          <p:nvPr>
            <p:ph type="ctrTitle"/>
          </p:nvPr>
        </p:nvSpPr>
        <p:spPr>
          <a:xfrm>
            <a:off x="294968" y="1"/>
            <a:ext cx="8390244" cy="3657600"/>
          </a:xfrm>
        </p:spPr>
        <p:txBody>
          <a:bodyPr>
            <a:normAutofit fontScale="90000"/>
          </a:bodyPr>
          <a:lstStyle/>
          <a:p>
            <a:r>
              <a:rPr lang="el-GR" sz="2200" dirty="0">
                <a:latin typeface="Consolas" panose="020B0609020204030204" pitchFamily="49" charset="0"/>
              </a:rPr>
              <a:t>ΠΑΡΟΥΣΙΑΣΗ </a:t>
            </a:r>
            <a:br>
              <a:rPr lang="el-GR" sz="2200" dirty="0">
                <a:latin typeface="Consolas" panose="020B0609020204030204" pitchFamily="49" charset="0"/>
              </a:rPr>
            </a:br>
            <a:r>
              <a:rPr lang="el-GR" sz="2200" dirty="0" err="1">
                <a:latin typeface="Consolas" panose="020B0609020204030204" pitchFamily="49" charset="0"/>
              </a:rPr>
              <a:t>ΔιπλωματικηΣ</a:t>
            </a:r>
            <a:r>
              <a:rPr lang="el-GR" sz="2200" dirty="0">
                <a:latin typeface="Consolas" panose="020B0609020204030204" pitchFamily="49" charset="0"/>
              </a:rPr>
              <a:t> </a:t>
            </a:r>
            <a:r>
              <a:rPr lang="el-GR" sz="2200" dirty="0" err="1">
                <a:latin typeface="Consolas" panose="020B0609020204030204" pitchFamily="49" charset="0"/>
              </a:rPr>
              <a:t>εργασιαΣ</a:t>
            </a:r>
            <a:br>
              <a:rPr lang="el-GR" sz="2200" dirty="0">
                <a:latin typeface="Consolas" panose="020B0609020204030204" pitchFamily="49" charset="0"/>
              </a:rPr>
            </a:br>
            <a:r>
              <a:rPr lang="el-GR" sz="2200" dirty="0" err="1">
                <a:latin typeface="Consolas" panose="020B0609020204030204" pitchFamily="49" charset="0"/>
              </a:rPr>
              <a:t>μπσ</a:t>
            </a:r>
            <a:r>
              <a:rPr lang="el-GR" sz="2200" dirty="0">
                <a:latin typeface="Consolas" panose="020B0609020204030204" pitchFamily="49" charset="0"/>
              </a:rPr>
              <a:t> «</a:t>
            </a:r>
            <a:r>
              <a:rPr lang="el-GR" sz="2200" dirty="0" err="1">
                <a:latin typeface="Consolas" panose="020B0609020204030204" pitchFamily="49" charset="0"/>
              </a:rPr>
              <a:t>διακυβερνηση</a:t>
            </a:r>
            <a:r>
              <a:rPr lang="el-GR" sz="2200" dirty="0">
                <a:latin typeface="Consolas" panose="020B0609020204030204" pitchFamily="49" charset="0"/>
              </a:rPr>
              <a:t> και </a:t>
            </a:r>
            <a:r>
              <a:rPr lang="el-GR" sz="2200" dirty="0" err="1">
                <a:latin typeface="Consolas" panose="020B0609020204030204" pitchFamily="49" charset="0"/>
              </a:rPr>
              <a:t>δημοσιεσ</a:t>
            </a:r>
            <a:r>
              <a:rPr lang="el-GR" sz="2200" dirty="0">
                <a:latin typeface="Consolas" panose="020B0609020204030204" pitchFamily="49" charset="0"/>
              </a:rPr>
              <a:t> </a:t>
            </a:r>
            <a:r>
              <a:rPr lang="el-GR" sz="2200" dirty="0" err="1">
                <a:latin typeface="Consolas" panose="020B0609020204030204" pitchFamily="49" charset="0"/>
              </a:rPr>
              <a:t>πολιτικεσ</a:t>
            </a:r>
            <a:r>
              <a:rPr lang="el-GR" sz="2200" dirty="0">
                <a:latin typeface="Consolas" panose="020B0609020204030204" pitchFamily="49" charset="0"/>
              </a:rPr>
              <a:t>» </a:t>
            </a:r>
            <a:r>
              <a:rPr lang="el-GR" sz="2200" dirty="0" err="1">
                <a:latin typeface="Consolas" panose="020B0609020204030204" pitchFamily="49" charset="0"/>
              </a:rPr>
              <a:t>πα.πελ</a:t>
            </a:r>
            <a:r>
              <a:rPr lang="el-GR" sz="2200" dirty="0">
                <a:latin typeface="Consolas" panose="020B0609020204030204" pitchFamily="49" charset="0"/>
              </a:rPr>
              <a:t>, </a:t>
            </a:r>
            <a:r>
              <a:rPr lang="el-GR" sz="2200" dirty="0" err="1">
                <a:latin typeface="Consolas" panose="020B0609020204030204" pitchFamily="49" charset="0"/>
              </a:rPr>
              <a:t>κορινθοσ</a:t>
            </a:r>
            <a:r>
              <a:rPr lang="el-GR" sz="2200" dirty="0">
                <a:latin typeface="Consolas" panose="020B0609020204030204" pitchFamily="49" charset="0"/>
              </a:rPr>
              <a:t>, </a:t>
            </a:r>
            <a:r>
              <a:rPr lang="el-GR" sz="2200" dirty="0" err="1">
                <a:latin typeface="Consolas" panose="020B0609020204030204" pitchFamily="49" charset="0"/>
              </a:rPr>
              <a:t>δεκεμβριοσ</a:t>
            </a:r>
            <a:r>
              <a:rPr lang="el-GR" sz="2200" dirty="0">
                <a:latin typeface="Consolas" panose="020B0609020204030204" pitchFamily="49" charset="0"/>
              </a:rPr>
              <a:t> 2023. </a:t>
            </a:r>
            <a:br>
              <a:rPr lang="en-US" sz="2200" dirty="0">
                <a:latin typeface="Consolas" panose="020B0609020204030204" pitchFamily="49" charset="0"/>
              </a:rPr>
            </a:br>
            <a:br>
              <a:rPr lang="el-GR" sz="2200" dirty="0">
                <a:latin typeface="Consolas" panose="020B0609020204030204" pitchFamily="49" charset="0"/>
              </a:rPr>
            </a:br>
            <a:r>
              <a:rPr lang="el-GR" sz="2200" dirty="0" err="1">
                <a:latin typeface="Consolas" panose="020B0609020204030204" pitchFamily="49" charset="0"/>
              </a:rPr>
              <a:t>μεταπτυχιακοσ</a:t>
            </a:r>
            <a:r>
              <a:rPr lang="el-GR" sz="2200" dirty="0">
                <a:latin typeface="Consolas" panose="020B0609020204030204" pitchFamily="49" charset="0"/>
              </a:rPr>
              <a:t> </a:t>
            </a:r>
            <a:r>
              <a:rPr lang="el-GR" sz="2200" dirty="0" err="1">
                <a:latin typeface="Consolas" panose="020B0609020204030204" pitchFamily="49" charset="0"/>
              </a:rPr>
              <a:t>φοιτητησ</a:t>
            </a:r>
            <a:r>
              <a:rPr lang="en-US" sz="2200" dirty="0">
                <a:latin typeface="Consolas" panose="020B0609020204030204" pitchFamily="49" charset="0"/>
              </a:rPr>
              <a:t>:</a:t>
            </a:r>
            <a:br>
              <a:rPr lang="en-US" sz="2200" dirty="0">
                <a:latin typeface="Consolas" panose="020B0609020204030204" pitchFamily="49" charset="0"/>
              </a:rPr>
            </a:br>
            <a:r>
              <a:rPr lang="el-GR" sz="2200" b="1" dirty="0" err="1">
                <a:latin typeface="Consolas" panose="020B0609020204030204" pitchFamily="49" charset="0"/>
              </a:rPr>
              <a:t>Αντωνιοσ</a:t>
            </a:r>
            <a:r>
              <a:rPr lang="el-GR" sz="2200" b="1" dirty="0">
                <a:latin typeface="Consolas" panose="020B0609020204030204" pitchFamily="49" charset="0"/>
              </a:rPr>
              <a:t> </a:t>
            </a:r>
            <a:r>
              <a:rPr lang="el-GR" sz="2200" b="1" dirty="0" err="1">
                <a:latin typeface="Consolas" panose="020B0609020204030204" pitchFamily="49" charset="0"/>
              </a:rPr>
              <a:t>μιχαλοπουλοσ</a:t>
            </a:r>
            <a:br>
              <a:rPr lang="el-GR" sz="2200" dirty="0">
                <a:latin typeface="Consolas" panose="020B0609020204030204" pitchFamily="49" charset="0"/>
              </a:rPr>
            </a:br>
            <a:r>
              <a:rPr lang="el-GR" sz="2200" dirty="0" err="1">
                <a:latin typeface="Consolas" panose="020B0609020204030204" pitchFamily="49" charset="0"/>
              </a:rPr>
              <a:t>επιβλεπων</a:t>
            </a:r>
            <a:r>
              <a:rPr lang="el-GR" sz="2200" dirty="0">
                <a:latin typeface="Consolas" panose="020B0609020204030204" pitchFamily="49" charset="0"/>
              </a:rPr>
              <a:t> </a:t>
            </a:r>
            <a:r>
              <a:rPr lang="el-GR" sz="2200" dirty="0" err="1">
                <a:latin typeface="Consolas" panose="020B0609020204030204" pitchFamily="49" charset="0"/>
              </a:rPr>
              <a:t>καθηγητησ</a:t>
            </a:r>
            <a:r>
              <a:rPr lang="el-GR" sz="2200" dirty="0">
                <a:latin typeface="Consolas" panose="020B0609020204030204" pitchFamily="49" charset="0"/>
              </a:rPr>
              <a:t> </a:t>
            </a:r>
            <a:br>
              <a:rPr lang="el-GR" sz="2200" dirty="0">
                <a:latin typeface="Consolas" panose="020B0609020204030204" pitchFamily="49" charset="0"/>
              </a:rPr>
            </a:br>
            <a:r>
              <a:rPr lang="el-GR" sz="2200" b="1" dirty="0" err="1">
                <a:latin typeface="Consolas" panose="020B0609020204030204" pitchFamily="49" charset="0"/>
              </a:rPr>
              <a:t>νικολαοσ</a:t>
            </a:r>
            <a:r>
              <a:rPr lang="el-GR" sz="2200" b="1" dirty="0">
                <a:latin typeface="Consolas" panose="020B0609020204030204" pitchFamily="49" charset="0"/>
              </a:rPr>
              <a:t> </a:t>
            </a:r>
            <a:r>
              <a:rPr lang="el-GR" sz="2200" b="1" dirty="0" err="1">
                <a:latin typeface="Consolas" panose="020B0609020204030204" pitchFamily="49" charset="0"/>
              </a:rPr>
              <a:t>τζιφακησ</a:t>
            </a:r>
            <a:br>
              <a:rPr lang="el-GR" dirty="0"/>
            </a:br>
            <a:endParaRPr lang="el-GR" dirty="0"/>
          </a:p>
        </p:txBody>
      </p:sp>
      <p:sp>
        <p:nvSpPr>
          <p:cNvPr id="3" name="Υπότιτλος 2"/>
          <p:cNvSpPr>
            <a:spLocks noGrp="1"/>
          </p:cNvSpPr>
          <p:nvPr>
            <p:ph type="subTitle" idx="1"/>
          </p:nvPr>
        </p:nvSpPr>
        <p:spPr/>
        <p:txBody>
          <a:bodyPr/>
          <a:lstStyle/>
          <a:p>
            <a:r>
              <a:rPr lang="el-GR" u="sng" dirty="0"/>
              <a:t>ΘΕΜΑ ΔΙΠΛΩΜΑΤΙΚΗΣ</a:t>
            </a:r>
            <a:r>
              <a:rPr lang="en-US" u="sng" dirty="0"/>
              <a:t>: </a:t>
            </a:r>
            <a:endParaRPr lang="en-US" u="sng" dirty="0"/>
          </a:p>
          <a:p>
            <a:r>
              <a:rPr lang="el-GR" sz="2800" b="1" dirty="0">
                <a:latin typeface="+mj-lt"/>
              </a:rPr>
              <a:t>« Ο ΓΕΩΠΟΛΙΤΙΚΟΣ ΑΝΤΑΓΩΝΙΣΜΟΣ ΣΤΑ ΔΥΤΙΚΑ ΒΑΛΚΑΝΙΑ, Ο ΡΟΛΟΣ ΚΑΙ Η ΕΠΙΡΡΟΗ ΤΗΣ ΚΙΝΑΣ»</a:t>
            </a:r>
            <a:endParaRPr lang="el-GR" sz="2800" b="1" dirty="0">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accent4">
                <a:lumMod val="20000"/>
                <a:lumOff val="80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683895" y="5703570"/>
            <a:ext cx="8534400" cy="954405"/>
          </a:xfrm>
        </p:spPr>
        <p:txBody>
          <a:bodyPr/>
          <a:lstStyle/>
          <a:p>
            <a:r>
              <a:rPr lang="el-GR" dirty="0"/>
              <a:t>σ.π.1</a:t>
            </a:r>
            <a:endParaRPr lang="el-GR" dirty="0"/>
          </a:p>
        </p:txBody>
      </p:sp>
      <p:sp>
        <p:nvSpPr>
          <p:cNvPr id="3" name="Θέση περιεχομένου 2"/>
          <p:cNvSpPr>
            <a:spLocks noGrp="1"/>
          </p:cNvSpPr>
          <p:nvPr>
            <p:ph idx="1"/>
          </p:nvPr>
        </p:nvSpPr>
        <p:spPr>
          <a:xfrm>
            <a:off x="69215" y="0"/>
            <a:ext cx="9820910" cy="6451600"/>
          </a:xfrm>
          <a:solidFill>
            <a:schemeClr val="tx1"/>
          </a:solidFill>
        </p:spPr>
        <p:txBody>
          <a:bodyPr>
            <a:normAutofit fontScale="32500" lnSpcReduction="20000"/>
          </a:bodyPr>
          <a:lstStyle/>
          <a:p>
            <a:r>
              <a:rPr lang="el-GR" sz="3700" b="1" dirty="0"/>
              <a:t>ΣΤΗΝ ΠΑΡΟΥΣΑ ΔΙΠΛΩΜΑΤΙΚΗ ΕΞΕΤΑΣΑ ΤΗΝ ΕΠΙΡΡΟΗ ΤΗΣ ΚΙΝΑΣ ΣΤΑ ΔΥΤΙΚΑ ΒΑΛΚΑΝΙΑ ΜΕ ΒΑΣΗ ΣΥΓΚΡΙΤΙΚΗ ΜΕΘΟΔΟ, ΠΕΡΙΓΡΑΦΙΚΗ  ΑΝΑΛΥΣΗ ΚΑΙ ΔΙΑΣΤΑΥΡΩΜΕΝΕΣ ΕΠΙΣΤΗΜΟΝΙΚΕΣ ΠΗΓΕΣ ΜΕΤΑΞΥ ΤΟΥΣ ΚΑΙ ΜΕ ΒΑΣΗ ΣΩΡΕΙΑ ΔΗΜΟΣΙΕΥΜΑΤΩΝ ΕΠΙΣΗΜΩΝ ΠΑΝΤΑ ΦΟΡΕΩΝ ΕΙΤΕ ΙΝΤΕΡΝΕΤΙΚΩΝ ΠΗΓΩΝ Ή ΑΛΛΩΝ ΚΑΙ ΟΙ ΟΠΟΙΕΣ ΤΑΥΤΙΖΟΝΤΑΙ ΜΕ ΤΙΣ ΕΠΙΣΤΗΜΟΝΙΚΕΣ ΠΗΓΕΣ ΚΑΙ ΔΕΔΟΜΕΝΑ. </a:t>
            </a:r>
            <a:endParaRPr lang="el-GR" sz="3700" b="1" dirty="0"/>
          </a:p>
          <a:p>
            <a:r>
              <a:rPr lang="el-GR" sz="3700" b="1" dirty="0"/>
              <a:t>ΣΗΜΕΙΩΝΩ ΕΙΣΑΓΩΓΙΚΑ, ΤΟΝ ΔΙΑΧΥΤΟ  ΒΟΛΟΝΤΑΡΙΣΜΟ </a:t>
            </a:r>
            <a:r>
              <a:rPr lang="el-GR" sz="3700" dirty="0"/>
              <a:t>ΠΟΥ ΠΟΛΛΕΣ ΧΩΡΕΣ ΤΩΝ Δ.Β. ΧΑΡΑΚΤΗΡΙΖΟΝΤΑΙ ΟΠΩΣ ΕΠΙΣΗΣ ΚΑΙ ΤΟ ΓΕΓΟΝΟΣ ΟΤΙ ΦΥΣΗ ΘΕΜΑΤΟΣ, ΘΑ ΠΡΕΠΕΙ Ο ΕΡΕΥΝΗΤΗΣ ΝΑ ΛΑΜΒΑΝΕΙ ΠΑΝΤΑ ΥΠΟΨΗ ΤΟΥ ΚΑΙ ΑΛΛΟΥΣ</a:t>
            </a:r>
            <a:r>
              <a:rPr lang="el-GR" sz="3700" b="1" dirty="0"/>
              <a:t> ΠΑΡΟΜΟΙΟΥΣ ΠΑΡΑΓΟΝΤΕΣ ΔΡΑΣΗΣ ΤΗΣ ΚΙΝΑΣ ΣΤΗΝ ΕΥΡΥΤΕΡΗ ΠΕΡΙΟΧΗ ΤΗΣ ΝΑΕ, ΤΟΥ ΔΡΟΜΟΥ ΤΗΣ ΥΠΕΡΚΑΥΚΑΣΙΑΣ ΚΑΙ ΜΕΡΟΣ ΤΗΣ ΒΟΡΕΙΑΣ ΑΦΡΙΚΗΣ. </a:t>
            </a:r>
            <a:endParaRPr lang="el-GR" sz="3700" b="1" dirty="0"/>
          </a:p>
          <a:p>
            <a:endParaRPr lang="el-GR" sz="3700" b="1" dirty="0"/>
          </a:p>
          <a:p>
            <a:r>
              <a:rPr lang="el-GR" sz="3700" dirty="0"/>
              <a:t>Η </a:t>
            </a:r>
            <a:r>
              <a:rPr lang="el-GR" sz="3700" b="1" dirty="0"/>
              <a:t>ΔΙΑΦΟΡΟΠΟΙΗΣΗ ΤΗΣ ΕΠΙΡΡΟΗΣ ΤΗΣ ΚΙΝΑΣ ΑΝΑΜΕΣΑ ΣΤΙΣ ΒΑΛΚΑΝΙΚΕΣ ΧΩΡΕΣ </a:t>
            </a:r>
            <a:r>
              <a:rPr lang="el-GR" sz="3700" dirty="0"/>
              <a:t>ΕΊΝΑΙ ΜΙΑ ΛΟΓΙΚΗ ΣΥΝΕΠΕΙΑ ΚΑΙ ΣΥΝΕΧΕΙΑ ΤΟΥ ΠΟΛΙΤΙΚΟΥ ΚΑΙ ΟΙΚΟΝΟΜΙΚΟΥ </a:t>
            </a:r>
            <a:r>
              <a:rPr lang="en-US" sz="3700" dirty="0"/>
              <a:t>STA</a:t>
            </a:r>
            <a:r>
              <a:rPr lang="el-GR" sz="3700" dirty="0"/>
              <a:t>Τ</a:t>
            </a:r>
            <a:r>
              <a:rPr lang="en-US" sz="3700" dirty="0"/>
              <a:t>US </a:t>
            </a:r>
            <a:r>
              <a:rPr lang="el-GR" sz="3700" dirty="0"/>
              <a:t>ΤΩΝ ΧΩΡΩΝ ΑΥΤΩΝ ΟΙ ΟΠΟΙΕΣ ΣΤΟ ΒΑΘΟΣ ΤΟΥ ΧΡΟΝΟΥ, ΧΑΡΑΚΤΗΡΙΖΟΝΤΑΙ ΑΠΌ ΈΝΑΝ ΠΛΟΥΡΑΛΙΣΜΟ ΠΟΛΙΤΙΚΩΝ ΚΑΙ ΠΟΛΙΤΙΣΤΙΚΩΝ ΙΔΕΩΝ ΜΕ ΑΠΟΤΕΛΕΣΜΑ ΝΑ ΜΗΝ ΕΧΟΥΝ ΤΑ ΙΔΙΑ ΧΑΡΑΚΤΗΡΙΣΤΙΚΑ, ΝΑ ΑΝΤΙΜΕΤΩΠΙΖΟΥΝ ΠΟΛΛΑΠΛΕΣ ΠΡΟΚΛΗΣΕΙΣ ΚΑΙ ΣΗΜΕΡΑ ΜΕΣΑ ΣΤΟ ΔΙΕΥΡΥΜΕΝΟ ΔΙΕΘΝΟΠΟΙΗΜΕΝΟ ΚΑΙ ΠΑΓΚΟΣΜΙΟΠΟΙΗΜΕΝΟ ΠΕΡΙΒΑΛΛΟΝ ΜΙΑΣ ΝΕΑΣ ΕΠΟΧΗΣ, ΝΑ ΑΠΟΤΕΛΟΥΝ ΠΡΟΚΛΗΣΗ ΓΙΑ ΤΟΥΣ ΠΑΓΚΟΣΜΙΟΥΣ ΔΡΩΝΤΕΣ ΌΠΩΣ Η ΚΙΝΑ ΠΟΥ ΓΙΑ ΤΑ ΔΙΚΑ ΤΗΣ ΣΥΜΦΕΡΟΝΤΑ ΑΛΛΑ ΕΝΤΑΓΜΕΝΑ ΜΕΣΑ ΣΤΟ ΑΥΤΌ ΠΛΑΙΣΙΟ ΠΟΥ ΠΕΡΙΕΓΡΑΨΑ, ΏΣΤΕ ΑΦΕΝΟΣ ΝΑ ΕΠΙΤΥΧΕΙ ΤΟΥΣ ΣΤΟΧΟΥΣ ΤΗΣ, ΠΟΛΥΕΠΙΠΕΔΑ ΚΑΙ ΑΦΕΤΕΡΟΥ ΝΑ ΕΠΗΡΕΑΖΕΙ ΤΙΣ ΕΞΕΛΙΞΕΙΣ ΣΤΗΝ ΠΕΡΙΟΧΗ ΤΟΣΟ ΓΙΑ ΤΙΣ ΙΔΙΕΣ ΤΙΣ ΧΩΡΕΣ ΟΣΟ ΚΑΙ ΓΙΑ ΤΟΥΣ ΑΛΛΟΥΣ ΔΡΩΝΤΕΣ ΌΠΩΣ Η ΡΩΣΙΑ, ΟΙ ΗΠΑ ΚΑΙ Η Ε.Ε.. ΣΤΟ ΣΗΜΕΙΟ ΑΥΤΌ ΘΕΩΡΩ ΌΤΙ Η ΡΩΣΙΑ ΕΧΕΙ ΠΛΕΟΝ ΤΗΝ ΛΙΓΟΤΕΡΗ ΠΡΟΣΒΑΣΙΜΟΤΗΤΑ ΑΝ ΕΞΑΙΡΕΣΩ ΤΗΝ ΣΕΡΒΙΑ ΠΕΡΙΣΣΟΤΕΡΟ, ΛΙΓΟΤΕΡΟ ΤΗΝ ΒΟΥΛΓΑΡΙΑ ΓΕΓΟΝΟΣ ΠΟΥ ΟΦΕΙΛΕΤΑΙ ΌΤΙ ΕΊΝΑΙ ΣΤΟ ΑΡΜΑ ΤΩΝ </a:t>
            </a:r>
            <a:r>
              <a:rPr lang="en-US" sz="3700" dirty="0"/>
              <a:t>BRICS</a:t>
            </a:r>
            <a:r>
              <a:rPr lang="el-GR" sz="3700" dirty="0"/>
              <a:t> ΜΕ ΚΟΙΝΑ ΣΥΜΦΕΡΟΝΤΑ ΜΕ ΤΗΝ ΚΙΝΑ ΤΗΝ ΟΠΟΙΑ ΑΦΗΝΕΙ ΝΑ ΚΑΝΕΙ ΟΛΟ ΤΟ ΠΑΙΧΝΙΔΙ ΣΤΗΝ ΠΕΡΙΟΧΗ ΧΩΡΙΣ Η ΙΔΙΑ Η ΡΩΣΙΑ ΝΑ ΦΑΙΝΕΤΑΙ ΜΠΡΟΣΤΑ ΓΙΑ ΠΟΛΛΟΥΣ ΛΟΓΟΥΣ, ΕΝΑΣ ΕΚ ΤΩΝ ΟΠΟΙΩΝ ΚΑΙ ΟΙ ΤΡΕΧΟΥΣΕΣ ΑΝΑΘΕΩΡΗΤΙΚΕΣ ΔΙΕΚΔΙΚΗΣΕΙΣ ΤΗΣ ΣΕ ΜΕΤΩΠΑ ΌΠΩΣ ΑΥΤΌ ΤΗΣ ΟΥΚΡΑΝΙΑΣ ΚΑΙ ΑΛΛΩΝ ΧΩΡΩΝ ΕΝ ΔΥΝΑΜΕΙ ΤΗΣ ΠΡΩΗΝ ΑΝΑΤΟΛΙΚΗΣ ΚΟΜΜΟΥΝΙΣΤΙΚΗΣ-ΣΟΒΙΕΤΙΚΟΥ ΤΥΠΟΥ ΠΕΡΙΟΧΗΣ ΠΟΥ ΞΕΚΙΝΑΕΙ ΑΠΌ ΤΗΝ ΒΟΥΛΓΓΑΡΙΑ ΚΑΙ ΚΑΤΑΛΗΓΕΙ ΣΤΗ ΒΟΡΕΙΑ ΘΑΛΑΣΣΑ.</a:t>
            </a:r>
            <a:endParaRPr lang="el-GR" sz="3700" dirty="0"/>
          </a:p>
          <a:p>
            <a:r>
              <a:rPr lang="el-GR" sz="3700" dirty="0"/>
              <a:t>ΕΡΩΤΗΜΑΤΑ ΠΡΟΚΥΠΤΟΥΝ ΣΧΕΤΙΚΑ ΜΕ ΤΟ </a:t>
            </a:r>
            <a:r>
              <a:rPr lang="el-GR" sz="3700" b="1" dirty="0"/>
              <a:t>ΠΩΣ Η ΚΙΝΑ ΑΛΛΗΛΕΠΙΔΡΑ ΣΤΗΝ ΠΕΡΙΟΧΗ ΚΑΙ ΑΝΑΛΟΓΕΣ ΑΠΑΝΤΗΣΕΙΣ ΕΞΕΤΑΖΟΝΤΑΙ , ΑΝΑΛΥΟΝΤΑΙ ΚΑΙ ΤΕΛΙΚΑ ΣΥΜΠΕΡΑΙΝΟΝΤΑΙ ΕΞΑΓΟΜΕΝΑ ΠΟΥ ΔΕΝ ΕΚΠΛΗΣΣΟΥΝ </a:t>
            </a:r>
            <a:r>
              <a:rPr lang="el-GR" sz="3700" dirty="0"/>
              <a:t>ΑΛΛΑ ΑΝΤΙΘΕΤΩΣ</a:t>
            </a:r>
            <a:r>
              <a:rPr lang="el-GR" sz="3700" b="1" dirty="0"/>
              <a:t> ΕΝΙΣΧΥΟΥΝ ΤΗΝ ΙΔΕΑ ΤΟΥ </a:t>
            </a:r>
            <a:r>
              <a:rPr lang="en-US" sz="3700" b="1" dirty="0"/>
              <a:t>WIN </a:t>
            </a:r>
            <a:r>
              <a:rPr lang="en-US" sz="3700" b="1" dirty="0" err="1"/>
              <a:t>WIN</a:t>
            </a:r>
            <a:r>
              <a:rPr lang="en-US" sz="3700" b="1" dirty="0"/>
              <a:t> , </a:t>
            </a:r>
            <a:r>
              <a:rPr lang="el-GR" sz="3700" b="1" dirty="0"/>
              <a:t>ΠΟΥ ΑΦΟΡΑ ΤΟΣΟ ΤΟ </a:t>
            </a:r>
            <a:r>
              <a:rPr lang="en-US" sz="3700" b="1" dirty="0"/>
              <a:t>ONE BELT-ONE ROAD (OBOR)</a:t>
            </a:r>
            <a:r>
              <a:rPr lang="el-GR" sz="3700" b="1" dirty="0"/>
              <a:t> ΌΣΟ ΚΑΙ ΤΗΝ ΔΙΑ ΚΑΩΣ ΑΝΑΓΚΗ ΚΑΙ ΕΠΙΛΟΓΗ ΤΗΣ Ε.Ε. ΝΑ ΕΝΤΑΧΘΟΥΝ ΟΙ ΧΩΡΕΣ ΑΥΤΈΣ ΣΤΗΝ ΕΝΩΣΗ ΠΑΡΑ ΤΑ ΔΙΑΧΡΟΝΙΚΑ ΑΥΞΗΜΕΝΑ ΤΟΥΣ ΠΡΟΒΛΗΜΑΤΑ, Η ΒΕΛΤΙΩΣΗ ΤΩΝ ΟΠΟΙΩΝ ΑΠΟΤΕΛΕΙ ΜΟΝΟΔΡΟΜΟ ΓΙΑ ΤΗΝ ΕΝΤΑΞΙΑΚΗ ΤΟΥΣ ΠΟΡΕΙΑ. </a:t>
            </a:r>
            <a:endParaRPr lang="el-GR" sz="3700" b="1" dirty="0"/>
          </a:p>
          <a:p>
            <a:r>
              <a:rPr lang="el-GR" sz="3700" b="1" dirty="0"/>
              <a:t>ΤΕΛΙΚΑ ΜΕΣΑ ΑΠΌ ΤΟ ΠΟΝΗΜΑ ΑΥΤΌ, ΔΙΑΠΙΣΤΩΣΑΜΕ ΑΝ Η ΕΠΙΡΡΟΗ ΤΗΣ ΚΙΝΑΣ ΑΠΟΤΕΛΕΙ ΑΠΕΙΛΗ Ή ΕΦΑΛΤΗΡΙΟ ΓΙΑ ΤΗΝ ΕΥΡΩΠΑΪΚΗ ΟΛΟΚΛΗΡΩΣΗ ΣΤΟ ΜΕΤΡΟ ΤΟΥ ΔΥΝΑΤΟΥ ΑΝ ΜΙΑ ΜΕΓΑΛΗ ΧΩΡΑ ΩΣ ΔΡΟΥΣΑ ΠΑΡΑΓΟΝΤΑΣ ΣΤΗ ΠΕΡΙΟΧΗ ΑΠΟΤΕΛΕΙ Ή ΌΧΙ ΕΜΠΟΔΙΟ.</a:t>
            </a:r>
            <a:endParaRPr lang="el-GR" sz="3700" b="1" dirty="0"/>
          </a:p>
          <a:p>
            <a:r>
              <a:rPr lang="el-GR" sz="3700" b="1" dirty="0"/>
              <a:t>ΠΟΛΙΤΙΚΟΣ ΚΑΜΒΑΣ – ΓΕΩΠΟΛΙΤΙΚΟΣ ΚΑΜΒΑΣ – ΓΕΩΣΤΡΑΤΗΓΙΚΕΣ ΙΔΙΑΙΤΕΡΟΤΗΤΕΣ- ΤΕΛΙΚΑ ΓΕΩΫΠΟΛΟΓΙΣΤΙΚΗ</a:t>
            </a:r>
            <a:endParaRPr lang="el-GR" sz="3700" b="1" dirty="0"/>
          </a:p>
          <a:p>
            <a:pPr marL="0" indent="0">
              <a:buNone/>
            </a:pPr>
            <a:endParaRPr lang="el-GR" sz="12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tx1"/>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683895" y="5335905"/>
            <a:ext cx="8534400" cy="658495"/>
          </a:xfrm>
        </p:spPr>
        <p:txBody>
          <a:bodyPr>
            <a:normAutofit fontScale="90000"/>
          </a:bodyPr>
          <a:lstStyle/>
          <a:p>
            <a:r>
              <a:rPr lang="el-GR"/>
              <a:t>σ.π.2</a:t>
            </a:r>
            <a:br>
              <a:rPr lang="el-GR"/>
            </a:br>
            <a:endParaRPr lang="el-GR"/>
          </a:p>
        </p:txBody>
      </p:sp>
      <p:sp>
        <p:nvSpPr>
          <p:cNvPr id="3" name="Θέση περιεχομένου 2"/>
          <p:cNvSpPr>
            <a:spLocks noGrp="1"/>
          </p:cNvSpPr>
          <p:nvPr>
            <p:ph idx="1"/>
          </p:nvPr>
        </p:nvSpPr>
        <p:spPr>
          <a:xfrm>
            <a:off x="683895" y="386715"/>
            <a:ext cx="8623935" cy="5521325"/>
          </a:xfrm>
          <a:solidFill>
            <a:schemeClr val="tx1"/>
          </a:solidFill>
        </p:spPr>
        <p:txBody>
          <a:bodyPr>
            <a:noAutofit/>
          </a:bodyPr>
          <a:lstStyle/>
          <a:p>
            <a:r>
              <a:rPr lang="el-GR" sz="1000" dirty="0"/>
              <a:t>ΌΛΑ ΑΥΤΑ ΔΙΑΔΡΑΜΑΤΙΖΟΝΤΑΙ ΣΕ ΈΝΑ ΓΕΩΓΡΑΦΙΚΟ ΠΕΡΙΒΑΛΛΟΝ ΠΟΥ </a:t>
            </a:r>
            <a:r>
              <a:rPr lang="el-GR" sz="1000" b="1" dirty="0"/>
              <a:t>ΔΕΝ ΧΑΡΑΚΤΗΡΙΖΕΤΑΙ ΚΑΙ ΤΟ ΠΙΟ ΕΥΚΟΛΟ ΑΠΟ ΠΛΕΥΡΑΣ ΤΟΠΟΓΡΑΦΙΑΣ. ΤΑ ΒΑΛΚΑΝΙΑ, ΝΑ ΤΟ ΠΟΥΜΕ ΚΑΙ ΑΥΤΌ ΧΑΡΑΚΤΗΡΙΖΟΝΤΑΙ ΑΠΌ ΜΙΑ ΙΔΙΑΙΤΕΡΗ ΕΝΑΛΛΑΓΗ ΤΟΠΙΩΝ ΌΠΩΣ ΕΥΣΤΟΧΑ ΕΠΙΣΗΜΑΙΝΕΙ ΚΑΙ </a:t>
            </a:r>
            <a:r>
              <a:rPr lang="el-GR" sz="1000" b="1" u="sng" dirty="0"/>
              <a:t>Ο ΣΤΑΥΡΙΑΝΟΣ ΣΤΟ ΒΙΒΛΙΟ ΤΟΥ «ΤΑ ΒΑΛΚΑΝΙΚΑ ΑΠΌ ΤΟ 1453 ΜΕΧΡΙ ΣΗΜΕΡΑ» </a:t>
            </a:r>
            <a:endParaRPr lang="el-GR" sz="1000" b="1" dirty="0"/>
          </a:p>
          <a:p>
            <a:r>
              <a:rPr lang="el-GR" sz="1000" b="1" dirty="0"/>
              <a:t>ΕΧΟΥΜΕ ΑΝΡΙΡΡΟΠΕΣ ΔΥΝΑΜΕΙΣ ΚΑΙ ΔΥΝΑΜΙΚΕΣ ΣΤΗΝ ΠΕΡΙΟΧΗ.</a:t>
            </a:r>
            <a:endParaRPr lang="el-GR" sz="1000" b="1" dirty="0"/>
          </a:p>
          <a:p>
            <a:r>
              <a:rPr lang="el-GR" sz="1000" b="1" dirty="0"/>
              <a:t>ΑΠΌ ΤΗ ΜΙΑ ΕΕ ΠΟΥ ΘΕΛΕΙ ΣΤΑΘΕΡΟΤΗΤΑ, ΔΗΜΟΚΡΑΤΙΑ ΚΑΙ ΟΙΚΟΝΟΜΙΚΗ ΠΡΟΟΔΟ, ΑΣΦΑΛΕΙΑ ΚΑΙ ΣΕΒΑΣΜΟ ΑΝΘΡΩΠΙΝΩΝ ΔΙΚΑΙΩΜΑΤΩΝ ΣΤΙΣ ΜΕΙΟΝΟΤΗΤΕΣ ΑΛΛΑ ΚΑΙ ΓΕΝΙΚΑ. ΑΠΌ ΤΗΝ ΑΛΛΗ ΟΙ ΗΠΑ ΠΟΥ ΘΕΛΟΥΝ ΠΑΡΟΥΣΙΑ ΣΤΗΝ ΠΕΡΙΟΧΗ ΩΣ ΑΝΤΙΒΑΡΟ ΣΤΟ ΝΟΤΙΟΔΥΤΙΚΟ ΥΠΟΓΑΣΤΡΙΟ ΤΗΣ ΡΩΣΙΑΣ ΠΟΥ ΤΥΓΧΑΝΕΙ ΝΑ ΤΑΥΤΙΖΕΤΑΙ ΜΕ ΤΟ ΑΝΑΤΟΛΙΚΟ ΤΗΣ ΕΥΡΩΠΗΣ.</a:t>
            </a:r>
            <a:endParaRPr lang="el-GR" sz="1000" b="1" dirty="0"/>
          </a:p>
          <a:p>
            <a:r>
              <a:rPr lang="el-GR" sz="1000" b="1" dirty="0"/>
              <a:t>Η ΚΙΝΑ ΠΟΥ ΕΞΕΤΑΖΟΥΜΕ, ΣΤΟ ΠΛΑΙΣΙΟ ΤΗΣ ΠΡΩΤΟΒΟΥΛΙΑΣ </a:t>
            </a:r>
            <a:r>
              <a:rPr lang="en-US" sz="1000" b="1" dirty="0"/>
              <a:t>BELT AND ROAD(INITIATIVES</a:t>
            </a:r>
            <a:r>
              <a:rPr lang="el-GR" sz="1000" b="1" dirty="0"/>
              <a:t>), </a:t>
            </a:r>
            <a:r>
              <a:rPr lang="el-GR" sz="1000" dirty="0"/>
              <a:t>ΠΕΡΙΠΛΕΚΕΙ ΤΟΝ ΓΕΩΠΟΛΙΤΙΚΟ ΑΝΤΑΓΩΝΙΣΜΟ, ΘΕΛΕΙ ΕΠΙΡΡΟΗ, ΘΕΛΕΙ ΕΝΕΡΓΕΙΑΚΕΣ ΠΗΓΕΣ, ΘΕΛΕΙ ΕΝΕΡΓΕΙΑΚΟΥΣ ΔΡΟΜΟΥΣ, ΕΛΠΙΖΕΙ ΣΕ ΕΝΙΣΧΥΣΗ ΤΗΣ ΠΟΛΙΤΙΚΗΣ ΤΗΣ ΕΠΙΡΡΟΗΣ ΜΕΣΩ ΤΗΣ ΟΙΚΟΝΟΜΙΚΗΣ ΔΙΕΙΣΔΥΣΗΣ.</a:t>
            </a:r>
            <a:endParaRPr lang="el-GR" sz="1000" dirty="0"/>
          </a:p>
          <a:p>
            <a:r>
              <a:rPr lang="el-GR" sz="1000" b="1" dirty="0"/>
              <a:t>ΑΠΟ ΤΗ ΜΙΑ ΟΙ  </a:t>
            </a:r>
            <a:r>
              <a:rPr lang="en-US" sz="1000" b="1" dirty="0"/>
              <a:t>WB6 </a:t>
            </a:r>
            <a:r>
              <a:rPr lang="el-GR" sz="1000" b="1" dirty="0"/>
              <a:t>ΠΡΟΣΠΑΘΟΥΝ ΝΑ ΙΚΑΝΟΠΟΙΗΣΟΥΝ ΤΑ ΚΡΙΤΗΡΙΑ ΤΗΣ ΚΟΠΕΓΧΑΓΗΣ ΚΑΙ ΒΕΡΟΛΙΝΟΥ ΏΣΤΕ ΝΑ ΠΕΤΥΧΟΥΝ ΕΝΤΑΞΗ ΣΤΗΝ ΕΕ ΜΕ ΠΟΛΛΑ ΕΠΙΜΕΡΟΥΣ ΠΡΟΒΛΗΜΑΤΑ ΌΠΩΣ Η ΔΙΑΦΘΟΡΑ. ΑΡΑ ΧΡΕΙΑΖΟΝΤΑΙ ΑΠΌ ΤΗΝ ΜΙΑ ΜΕΤΑΡΡΥΘΜΙΣΕΙΣ ΚΑΙ ΑΠΌ ΤΗΝ ΆΛΛΗ ΜΙΑ ΙΣΟΡΡΟΠΙΑ ΣΕ ΣΧΕΣΗ ΚΑΙ ΜΕ ΤΗΝ ΚΙΝΑ. ΤΟ ΙΔΙΟ ΚΑΙ Η ΚΙΝΑ ΠΡΟΣ ΤΙΣ ΧΩΡΕΣ ΑΥΤΈΣ ΓΝΩΡΙΖΟΝΤΑΣ ΌΤΙ ΚΆΘΕ ΠΟΛΙΤΙΚΟΣ ΕΓΩΪΣΜΟΣ ΕΧΕΙ ΤΙΜΗΜΑ ΕΦΟΣΟΝ ΔΕΝ ΘΕΛΕΙ ΝΑ ΔΗΜΙΟΥΡΓΗΣΕΙ ΕΧΘΡΟΥΣ ΜΕΣΑ ΣΤΗΝ ΕΕ .</a:t>
            </a:r>
            <a:endParaRPr lang="el-GR" sz="1000" b="1" dirty="0"/>
          </a:p>
          <a:p>
            <a:r>
              <a:rPr lang="el-GR" sz="1000" b="1" dirty="0"/>
              <a:t>ΑΡΑ Η ΙΣΟΡΡΟΠΙΑ ΤΩΝ ΕΞΩΤΕΡΙΚΩΝ ΠΑΡΑΓΟΝΤΩΝ ΓΙΑ ΤΗΝ ΤΑΥΤΟΧΡΟΝΗ ΔΙΑΤΗΡΗΣΗ ΤΩΝ ΕΘΝΙΚΩΝ ΣΥΜΝΦΕΡΟΝΤΩΝ ΤΗΣ ΚΆΘΕ ΧΩΡΑΣ ΤΩΝ Δ.Β. ΕΊΝΑΙ ΠΡΩΤΙΣΤΗΣ ΣΗΜΑΣΙΑΣ ΓΙΑ ΤΙΣ ΧΩΡΕΣ, ΤΟ ΙΔΙΟ ΚΑΙ ΓΙΑ ΤΗΝ ΑΣΦΑΛΕΙΑ ΣΤΗ ΠΕΡΙΟΧΗ.</a:t>
            </a:r>
            <a:endParaRPr lang="el-GR" sz="1000" b="1" dirty="0"/>
          </a:p>
          <a:p>
            <a:r>
              <a:rPr lang="el-GR" sz="1000" b="1" dirty="0"/>
              <a:t>Η ΚΙΝΑ ΛΟΓΩ ΤΗΣ ΤΕΡΑΣΤΙΑΣ ΑΝΑΠΤΥΞΗΣ ΤΗΣ ΚΑΙ ΜΕ ΤΟ ΔΙΚΑΙΟΛΟΓΗΜΕΝΟ ΠΡΟΣΧΗΜΑ ΑΝΑΠΤΥΞΗΣ ΤΗΣ ΟΙΚΟΝΟΜΙΑΣ ΤΗΣ ΑΛΛΑ ΚΑΙ ΑΝΑΓΚΑΣΤΙΚΟ ΔΙΟΤΙ Η ΔΙΟΧΕΤΕΥΣΗ ΑΥΤΗΣ ΤΗΣ ΑΝΑΠΤΥΞΗΣ ΞΕΠΕΡΝΑΕΙ ΤΑ ΕΣΩΤΕΡΙΚΑ ΤΗΣ ΣΥΝΟΡΑ(ΘΕΜΑ ΟΙΚΟΝΟΜΙΚΗΣ ΕΠΙΣΤΗΜΗΣ) – ΑΠΟΤΕΛΕΣΜΑΤΑ ΔΙΑΟΧΕΤΕΥΣΗΣ ΚΑΙ ΑΝΑΛΥΣΗ ΕΠΕΝΔΥΣΕΩΝ ΚΑΙ ΕΠΕΚΤΑΣΕΩΝ ΠΟΥ ΔΕΝ ΕΊΝΑΙ ΘΕΜΑ ΑΝΑΠΤΥΞΗΣ ΜΑΣ ΕΔΏ.</a:t>
            </a:r>
            <a:endParaRPr lang="el-GR" sz="1000" b="1" dirty="0"/>
          </a:p>
          <a:p>
            <a:r>
              <a:rPr lang="el-GR" sz="1000" b="1" dirty="0"/>
              <a:t>Η ΚΙΝΑ ΠΡΟΩΘΕΙ ΤΗΝ ΗΠΙΑ ΙΣΧΥ ΜΕ ΠΟΛΤΙΚΗ ΚΑΙ ΠΟΛΙΤΙΣΤΙΚΗ ΔΙΠΛΩΜΑΤΙΑ ΠΟΥ ΣΥΜΠΛΗΡΩΝΕΙ ΤΗΝ ΠΟΛΙΤΙΚΗ ΚΑΙ ΟΙΚΟΝΟΜΙΚΗ ΔΙΠΛΩΜΑΤΙΑ ΚΑΙ ΑΡΑ ΙΣΧΥ. </a:t>
            </a:r>
            <a:endParaRPr lang="el-GR" sz="1000" b="1" dirty="0"/>
          </a:p>
          <a:p>
            <a:r>
              <a:rPr lang="el-GR" sz="1000" b="1" dirty="0"/>
              <a:t>ΣΥΝΔΕΣΙΜΟΤΗΤΑ ΚΑΙ ΟΙΚΟΝΟΜΙΚΗ ΣΥΝΕΡΓΑΣΙΑ Ο ΚΥΡΙΩΣ ΣΤΟΧΟΣ ΩΣ ΠΡΟΫΠΟΘΕΣΗ</a:t>
            </a:r>
            <a:endParaRPr lang="el-GR" sz="1000" b="1" dirty="0"/>
          </a:p>
          <a:p>
            <a:r>
              <a:rPr lang="el-GR" sz="1000" b="1" dirty="0"/>
              <a:t>ΕΝΕΡΓΕΙΑΚΕΣ ΠΗΓΕΣ ΚΑΙ ΔΡΟΜΟΙ </a:t>
            </a:r>
            <a:endParaRPr lang="el-GR" sz="1000" b="1" dirty="0"/>
          </a:p>
          <a:p>
            <a:r>
              <a:rPr lang="el-GR" sz="1000" b="1" dirty="0"/>
              <a:t>ΤΑΧΕΙΑ ΜΕΤΑΦΟΡΑ ΠΡΟΪΟΝΤΩΝ ΚΙΝΑΣ- ΕΥΡΩΠΗΣ ( </a:t>
            </a:r>
            <a:r>
              <a:rPr lang="en-US" sz="1000" b="1" dirty="0"/>
              <a:t>LSER ) </a:t>
            </a:r>
            <a:r>
              <a:rPr lang="el-GR" sz="1000" b="1" dirty="0"/>
              <a:t>– ΣΤΑ ΠΛΑΙΣΙΑ ΤΩΝ 17+1 ΧΩΡΩΝ ΚΑΙ ΟΛΟ ΑΥΤΌ ΣΤΟ ΓΕΝΙΚΟΤΕΡΟ ΠΛΑ</a:t>
            </a:r>
            <a:r>
              <a:rPr lang="en-US" sz="1000" b="1" dirty="0"/>
              <a:t>I</a:t>
            </a:r>
            <a:r>
              <a:rPr lang="el-GR" sz="1000" b="1" dirty="0"/>
              <a:t>ΣΙΟ </a:t>
            </a:r>
            <a:r>
              <a:rPr lang="en-US" sz="1000" b="1" dirty="0"/>
              <a:t>BELT AND ROAD</a:t>
            </a:r>
            <a:endParaRPr lang="el-GR" sz="10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tx2">
                <a:lumMod val="40000"/>
                <a:lumOff val="60000"/>
              </a:schemeClr>
            </a:gs>
            <a:gs pos="100000">
              <a:schemeClr val="bg2">
                <a:lumMod val="0"/>
                <a:lumOff val="100000"/>
                <a:alpha val="0"/>
              </a:schemeClr>
            </a:gs>
          </a:gsLst>
          <a:lin ang="0" scaled="1"/>
        </a:gra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σ.π.3</a:t>
            </a:r>
            <a:endParaRPr lang="el-GR"/>
          </a:p>
        </p:txBody>
      </p:sp>
      <p:sp>
        <p:nvSpPr>
          <p:cNvPr id="3" name="Θέση περιεχομένου 2"/>
          <p:cNvSpPr>
            <a:spLocks noGrp="1"/>
          </p:cNvSpPr>
          <p:nvPr>
            <p:ph idx="1"/>
          </p:nvPr>
        </p:nvSpPr>
        <p:spPr/>
        <p:txBody>
          <a:bodyPr>
            <a:normAutofit fontScale="70000" lnSpcReduction="20000"/>
          </a:bodyPr>
          <a:lstStyle/>
          <a:p>
            <a:r>
              <a:rPr lang="el-GR" b="1" dirty="0"/>
              <a:t>ΕΝΑΛΛΑΚΤΙΚΟΙ ΔΡΟΜΟΙ </a:t>
            </a:r>
            <a:r>
              <a:rPr lang="en-US" b="1" dirty="0"/>
              <a:t>CHINA’S BRI</a:t>
            </a:r>
            <a:r>
              <a:rPr lang="el-GR" b="1" dirty="0"/>
              <a:t> </a:t>
            </a:r>
            <a:endParaRPr lang="el-GR" b="1" dirty="0"/>
          </a:p>
          <a:p>
            <a:r>
              <a:rPr lang="el-GR" b="1" dirty="0"/>
              <a:t>ΑΠΡΟΣΚΟΠΤΕΣ ΜΕΤΑΦΟΡΕΣ</a:t>
            </a:r>
            <a:endParaRPr lang="el-GR" b="1" dirty="0"/>
          </a:p>
          <a:p>
            <a:r>
              <a:rPr lang="el-GR" b="1" dirty="0"/>
              <a:t>Η</a:t>
            </a:r>
            <a:r>
              <a:rPr lang="en-US" b="1" dirty="0"/>
              <a:t> BRI </a:t>
            </a:r>
            <a:r>
              <a:rPr lang="el-GR" b="1" dirty="0"/>
              <a:t>ΣΤΗΝ </a:t>
            </a:r>
            <a:r>
              <a:rPr lang="en-US" b="1" dirty="0"/>
              <a:t>AGENDA</a:t>
            </a:r>
            <a:r>
              <a:rPr lang="el-GR" b="1" dirty="0"/>
              <a:t> ΤΗΣ ΕΞΩΤΕΡΙΚΗΣ ΠΟΛΙΤΙΚΗΣ ΤΗΣ ΚΙΝΑΣ</a:t>
            </a:r>
            <a:endParaRPr lang="el-GR" b="1" dirty="0"/>
          </a:p>
          <a:p>
            <a:r>
              <a:rPr lang="el-GR" b="1" dirty="0"/>
              <a:t>ΕΞΑΙΤΙΑΣ ΤΗΣ ΕΝΕΡΓΕΙΑΚΗΣ ΑΝΑΣΦΑΛΕΙΑΣ, Η ΚΙΝΑ ΚΑΤΑΣΚΕΥΑΖΕΙ ΕΝΕΡΓΕΙΑΚΕΣ ΥΠΟΔΟΜΕΣ</a:t>
            </a:r>
            <a:endParaRPr lang="el-GR" b="1" dirty="0"/>
          </a:p>
          <a:p>
            <a:r>
              <a:rPr lang="el-GR" b="1" dirty="0"/>
              <a:t>Η ΚΙΝΑ ΕΞΙΣΟΡΡΟΠΕΙ ΑΛΛΟΥΣ ΟΙΚΟΝΟΜΙΚΟΥΣ ΚΑΙ ΠΟΛΙΤΙΚΟΥΣ ΕΤΑΙΡΟΥΣ ΣΤΗΝ ΠΕΡΙΟΧΗ ΣΕ ΣΧΕΣΗ ΜΕ ΤΗΝ Ε.Ε. </a:t>
            </a:r>
            <a:endParaRPr lang="el-GR" b="1" dirty="0"/>
          </a:p>
          <a:p>
            <a:r>
              <a:rPr lang="el-GR" b="1" dirty="0"/>
              <a:t>ΕΞΑΓΩΓΕΣ-ΕΙΣΑΓΩΓΕΣ ΚΑΙ ΘΕΣΗ ΚΆΘΕ ΧΩΡΑΣ ΣΥΓΚΡΙΤΙΚΑ ΜΕ ΤΗΝ ΚΙΝΑ ΣΤΟ ΟΙΚΟΝΟΜΙΚΟ ΙΣΟΖΥΓΙΟ ΤΡΕΧΟΥΣΩΝ ΣΥΝΑΛΛΑΓΩΝ ΚΑΙ ΠΛΗΡΩΜΩΝ.</a:t>
            </a:r>
            <a:endParaRPr lang="el-GR" b="1" dirty="0"/>
          </a:p>
          <a:p>
            <a:r>
              <a:rPr lang="el-GR" b="1" dirty="0"/>
              <a:t>ΑΜΕΣΕΣ ΞΕΝΕΣ ΕΠΕΝΣΥΣΕΙΣ</a:t>
            </a:r>
            <a:endParaRPr lang="el-GR" b="1" dirty="0"/>
          </a:p>
          <a:p>
            <a:r>
              <a:rPr lang="el-GR" b="1" dirty="0"/>
              <a:t> ΕΠΕΝΔΥΣΕΙΣ ΥΠΟΔΟΜΩΝ ΚΑΙ ΔΙΠΛΩΜΑΤΙΑ ΧΡΕΟΥΣ</a:t>
            </a:r>
            <a:endParaRPr lang="el-GR" b="1" dirty="0"/>
          </a:p>
          <a:p>
            <a:r>
              <a:rPr lang="el-GR" b="1" dirty="0"/>
              <a:t>ΑΝΑΦΟΡΑ ΠΑΡΑΔΕΙΓΜΑΤΟΣ ΑΜΦΙΛΕΓΟΜΕΝΟΥ ΧΡΕΟΥΣ ΣΕ ΔΥΟ ΧΩΡΕΣ ΚΥΡΙΩΣ ΤΗΣ ΑΦΡΙΚΗΣ ΌΠΩΣ ΝΙΓΗΡΙΑ, ΤΖΙΜΠΟΥΤΙ, ΖΑΜΠΙΑ ΚΑΙ ΣΤΗΝ ΑΣΙΑ ΣΕ ΣΡΙ ΛΑΝΚΑ, ΝΕΠΑΛ, ΠΑΚΙΣΤΑΝ, ΚΙΡΓΙΣΤΑΝ, ΜΕ ΑΜΕΣΑ ΠΡΟΒΛΗΜΑΤΙΣΜΕΝΗ ΤΗΝ ΙΝΔΙΑ.</a:t>
            </a:r>
            <a:endParaRPr lang="el-GR" b="1" dirty="0"/>
          </a:p>
          <a:p>
            <a:endParaRPr lang="el-GR"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accent4">
                <a:lumMod val="20000"/>
                <a:lumOff val="80000"/>
              </a:schemeClr>
            </a:gs>
          </a:gsLst>
          <a:lin ang="6120000" scaled="1"/>
        </a:gra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σ.π.4</a:t>
            </a:r>
            <a:endParaRPr lang="el-GR" dirty="0"/>
          </a:p>
        </p:txBody>
      </p:sp>
      <p:sp>
        <p:nvSpPr>
          <p:cNvPr id="3" name="Θέση περιεχομένου 2"/>
          <p:cNvSpPr>
            <a:spLocks noGrp="1"/>
          </p:cNvSpPr>
          <p:nvPr>
            <p:ph idx="1"/>
          </p:nvPr>
        </p:nvSpPr>
        <p:spPr>
          <a:xfrm>
            <a:off x="199390" y="114935"/>
            <a:ext cx="9803765" cy="4921885"/>
          </a:xfrm>
        </p:spPr>
        <p:txBody>
          <a:bodyPr>
            <a:normAutofit fontScale="35000" lnSpcReduction="20000"/>
          </a:bodyPr>
          <a:lstStyle/>
          <a:p>
            <a:r>
              <a:rPr lang="el-GR" sz="5715" b="1" dirty="0"/>
              <a:t>ΣΧΕΣΕΙΣ ΚΙΝΑΣ-ΣΕΡΒΙΑΣ</a:t>
            </a:r>
            <a:endParaRPr lang="el-GR" sz="5715" b="1" dirty="0"/>
          </a:p>
          <a:p>
            <a:r>
              <a:rPr lang="el-GR" sz="4265" dirty="0"/>
              <a:t>Η ΚΙΝΑ ΕΊΝΑΙ Ο ΣΗΜΑΝΤΙΚΟΤΕΡΟΣ ΕΠΕΝΔΥΤΗΣ ΣΤΗ ΣΕΡΒΙΑ. ΤΟΝ ΙΟΥΝΙΟ ΤΟΥ 2016 Ο ΠΡΟΕΔΡΟΣ ΤΗΣ ΚΙΝΑΣ ΣΙ ΤΖΙΠΙΝΓΚ ΕΠΙΣΚΕΦΤΗΚΕ ΤΟ ΒΕΛΙΓΡΑΔΙ.</a:t>
            </a:r>
            <a:endParaRPr lang="el-GR" sz="4265" dirty="0"/>
          </a:p>
          <a:p>
            <a:r>
              <a:rPr lang="el-GR" sz="4265" dirty="0"/>
              <a:t>ΥΠΟΔΟΜΕΣ (ΑΤΟΚΙΝΗΤΟΔΡΟΜΟΙ ΌΠΩΣ ΒΕΛΙΓΡΑΔΙΟΥ-ΒΟΥΔΑΠΕΣΤΗΣ)Κ.Α.Π</a:t>
            </a:r>
            <a:endParaRPr lang="el-GR" sz="4265" dirty="0"/>
          </a:p>
          <a:p>
            <a:r>
              <a:rPr lang="el-GR" sz="4265" dirty="0"/>
              <a:t>ΟΙ ΠΟΛΙΤΙΚΕΣ ΣΧΕΣΕΙΣ ΞΕΚΙΝΗΣΑΝ ΑΠΌ ΤΟ ΠΟΛΕΜΟ ΣΤΟ ΚΟΣΟΒΟ (1998-1999&gt;)</a:t>
            </a:r>
            <a:endParaRPr lang="el-GR" sz="4265" dirty="0"/>
          </a:p>
          <a:p>
            <a:r>
              <a:rPr lang="el-GR" sz="4265" dirty="0"/>
              <a:t>ΓΕΦΥΡΩΣΗ ΧΑΣΜΑΤΟΣ ΤΗΣ ΣΕΡΒΙΑΣ ΜΕ Ε.Ε. ΜΕΣΩ ΚΙΝΑΣ</a:t>
            </a:r>
            <a:endParaRPr lang="el-GR" sz="4265" dirty="0"/>
          </a:p>
          <a:p>
            <a:r>
              <a:rPr lang="el-GR" sz="4265" dirty="0"/>
              <a:t>ΣΤΡΑΤΙΩΤΙΚΗ ΣΥΝΕΡΓΑΣΙΑ ΣΕΡΒΙΑΣ-ΚΙΝΑΣ</a:t>
            </a:r>
            <a:endParaRPr lang="el-GR" sz="4265" dirty="0"/>
          </a:p>
          <a:p>
            <a:r>
              <a:rPr lang="el-GR" sz="4265" dirty="0"/>
              <a:t>ΟΙΚΟΝΟΜΙΚΟΣ ΚΑΙ ΣΤΡΑΤΙΩΤΙΚΟΣ ΠΑΙΧΤΗΣ Η ΚΙΝΑ ΣΤΑ ΔΥΤΙΚΑ ΒΑΛΚΑΝΙΑ</a:t>
            </a:r>
            <a:endParaRPr lang="el-GR" sz="4265" dirty="0"/>
          </a:p>
          <a:p>
            <a:r>
              <a:rPr lang="el-GR" sz="4265" dirty="0"/>
              <a:t>ΒΛΕΨΕΙΣ ΚΙΝΑΣ ΚΑΙ ΣΤΗ ΜΕΣΗ ΑΝΑΤΟΛΗ ΚΑΙ ΑΝΑΦΕΡΩ ΚΑΙ ΤΟΝ ΠΡΟΣΦΑΤΟ ΠΟΛΕΜΟ ΙΣΡΑΗΛ-ΠΑΛΑΙΣΤΙΝΗΣ. Η ΣΥΡΙΑ ΣΥΜΜΑΧΟΣ ΧΩΡΑ ΤΗΣ ΚΙΝΑΣ.</a:t>
            </a:r>
            <a:endParaRPr lang="el-GR" sz="4265" dirty="0"/>
          </a:p>
          <a:p>
            <a:r>
              <a:rPr lang="el-GR" sz="4265" dirty="0"/>
              <a:t>ΠΡΩΤΑΡΧΙΚΟ ΘΕΜΕΛΙΟ ΤΩΝ ΣΕΡΒΟΚΙΝΕΖΙΚΩΝ ΣΧΕΣΕΩΝ Η ΜΟΝΙΜΗ ΣΥΜΜΕΤΟΧΗ ΤΗΣ ΚΙΝΑΣ ΣΤΟ ΣΥΜΒΟΥΛΙΟ ΑΣΦΑΛΕΙΑΣ ΤΩΝ ΗΕ.</a:t>
            </a:r>
            <a:endParaRPr lang="el-GR" sz="4265" dirty="0"/>
          </a:p>
          <a:p>
            <a:r>
              <a:rPr lang="el-GR" sz="4265" dirty="0"/>
              <a:t>ΟΙ ΣΧΕΣΕΙΣ ΚΙΝΑΣ-ΣΕΡΒΙΑΣ ΕΝΔΥΝΑΜΩΘΗΚΑΝ ΚΥΡΙΩΣ ΜΕΤΑ ΤΟΝ ΘΑΝΑΤΟ ΤΡΙΩΝ ΚΙΝΕΖΩΝ ΔΗΜΟΣΙΟΓΡΑΦΩΝ ΣΤΗΝ ΠΡΕΣΒΕΙΑ ΤΗΣ ΚΙΝΑΣ ΣΤΟ ΒΕΛΙΓΡΑΔΙ ΑΠΌ ΝΑΤΟΪΚΟ ΒΟΜΒΑΡΔΙΣΜΟ.</a:t>
            </a:r>
            <a:endParaRPr lang="el-GR" sz="4265" dirty="0"/>
          </a:p>
          <a:p>
            <a:r>
              <a:rPr lang="el-GR" sz="4265" dirty="0"/>
              <a:t>ΤΟ ΠΕΚΙΝΟ ΔΕΝ ΑΝΑΓΝΩΡΙΣΕ ΤΟ ΚΟΣΟΒΟ</a:t>
            </a:r>
            <a:endParaRPr lang="el-GR" sz="4265" dirty="0"/>
          </a:p>
          <a:p>
            <a:pPr marL="0" indent="0">
              <a:buNone/>
            </a:pPr>
            <a:endParaRPr lang="el-GR" dirty="0"/>
          </a:p>
          <a:p>
            <a:endParaRPr lang="el-GR" dirty="0"/>
          </a:p>
          <a:p>
            <a:endParaRPr lang="el-GR" dirty="0"/>
          </a:p>
          <a:p>
            <a:endParaRPr lang="el-G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tx1"/>
            </a:gs>
            <a:gs pos="100000">
              <a:schemeClr val="tx1">
                <a:alpha val="0"/>
                <a:lumMod val="0"/>
                <a:lumOff val="100000"/>
              </a:schemeClr>
            </a:gs>
          </a:gsLst>
          <a:lin ang="6120000" scaled="1"/>
        </a:gra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σ.π.5</a:t>
            </a:r>
            <a:endParaRPr lang="el-GR"/>
          </a:p>
        </p:txBody>
      </p:sp>
      <p:sp>
        <p:nvSpPr>
          <p:cNvPr id="3" name="Θέση περιεχομένου 2"/>
          <p:cNvSpPr>
            <a:spLocks noGrp="1"/>
          </p:cNvSpPr>
          <p:nvPr>
            <p:ph idx="1"/>
          </p:nvPr>
        </p:nvSpPr>
        <p:spPr>
          <a:xfrm>
            <a:off x="683895" y="434340"/>
            <a:ext cx="8534400" cy="3866515"/>
          </a:xfrm>
        </p:spPr>
        <p:txBody>
          <a:bodyPr>
            <a:normAutofit fontScale="92500" lnSpcReduction="20000"/>
          </a:bodyPr>
          <a:lstStyle/>
          <a:p>
            <a:r>
              <a:rPr lang="el-GR" sz="1500" b="1" dirty="0"/>
              <a:t>ΑΛΛΗΛΟΫΠΟΣΤΗΡΙΞΗ ΣΕΡΒΙΑΣ ΚΙΝΑΣ ΓΙΑ ΔΙΑΦΟΡΕΤΙΚΟΥΣ ΛΟΓΟΥΣ, ΣΤΗΡΙΞΗ ΣΕ ΚΙΝΑ ΓΙΑ ΧΟΝΚ ΚΟΝΚ, ΤΑΙΒΑΝ ΚΑΙ ΦΟΒΟΥΣ ΚΙΝΑΣ ΣΕ ΑΥΤΟΝΟΜΕΣ ΠΕΡΙΟΧΕΣ ΤΟΥ ΘΙΒΕΤ ΚΑΙ ΠΕΡΙΟΧΗΣ </a:t>
            </a:r>
            <a:r>
              <a:rPr lang="en-US" sz="1500" b="1" dirty="0"/>
              <a:t>XINJIANG </a:t>
            </a:r>
            <a:r>
              <a:rPr lang="el-GR" sz="1500" b="1" dirty="0"/>
              <a:t>ΚΑΙ ΤΩΝ ΟΥΪΓΟΥΡΩΝ </a:t>
            </a:r>
            <a:endParaRPr lang="el-GR" sz="1500" b="1" dirty="0"/>
          </a:p>
          <a:p>
            <a:endParaRPr lang="el-GR" sz="1500" b="1" dirty="0"/>
          </a:p>
          <a:p>
            <a:r>
              <a:rPr lang="el-GR" sz="1500" b="1" dirty="0"/>
              <a:t>ΥΠΟΔΟΜΕΣ ΚΑΙ ΟΙΚΟΝΟΜΙΑ ΣΕΡΒΙΑΣ ΗΤΑΝ ΔΙΑΛΥΜΕΝΕΣ ΜΕΤΑ ΤΟΝ ΠΟΛΕΜΟ ΣΤΗ ΤΕΩΣ ΓΙΟΥΓΚΟΣΛΑΒΙΑ ΚΑΙ ΕΤΣΙ Η ΚΙΝΑ ΒΟΗΘΗΣΕ ΤΗΝ ΣΕΡΒΙΑ ΜΕΤΕΠΕΙΤΑ, ΜΕΙΩΣΕ ΤΗΝ ΑΝΕΡΓΙΑ ΤΗΣ ΧΩΡΑΣ ΚΑΙ ΑΝΕΛΑΒΕ ΝΑ ΚΑΤΑΣΚΕΥΑΣΕΙ ΥΠΟΔΟΜΕΣ ΚΑΙ ΑΛΛΑ ΜΕΓΑΛΑ ΕΡΓΑ.</a:t>
            </a:r>
            <a:endParaRPr lang="el-GR" sz="1500" b="1" dirty="0"/>
          </a:p>
          <a:p>
            <a:r>
              <a:rPr lang="el-GR" sz="1500" b="1" dirty="0"/>
              <a:t>ΤΟ ΠΕΚΙΝΟ ΕΊΝΑΙ ΕΡΓΑΛΕΙΟ ΓΙΑ ΤΗΝ ΑΜΒΛΥΝΣΗ ΤΟΥ ΟΙΚΟΝΟΜΙΚΟΥ ΧΑΣΜΑΤΟΣ ΜΕΤΑΞΥ ΣΕΡΒΙΑΣ ΚΑΙ Ε.Ε. ΣΤΗΝ ΕΝΤΑΞΙΑΚΗ ΠΟΡΕΙΑ ΤΗΣ ΣΕΡΒΙΑΣ.</a:t>
            </a:r>
            <a:endParaRPr lang="el-GR" sz="1500" b="1" dirty="0"/>
          </a:p>
          <a:p>
            <a:r>
              <a:rPr lang="el-GR" sz="1500" b="1" dirty="0"/>
              <a:t>ΕΞΙΣΟΡΡΟΠΙΣΤΙΚΟΣ ΠΑΡΑΓΟΝΤΑΣ Η ΚΙΝΑ ΓΙΑ ΤΙΣ ΣΧΕΣΕΙΣ ΤΗΣ ΣΕΡΒΙΑΣ ΜΕ ΤΗΝ ΔΥΣΗ ΚΑΙ ΤΗΝ ΡΩΣΙΑ</a:t>
            </a:r>
            <a:endParaRPr lang="el-GR" sz="1500" b="1" dirty="0"/>
          </a:p>
          <a:p>
            <a:r>
              <a:rPr lang="el-GR" sz="1500" b="1" dirty="0"/>
              <a:t>ΕΚΤΟΣ ΑΠΌ ΤΗΝ ΣΥΜΜΕΤΟΧΗ ΤΗΣ ΚΙΝΑΣ ΣΤΟΝ ΟΗΕ, ΣΥΜΜΕΤΕΧΕΙ Η ΚΙΝΑ ΚΑΙ ΣΕ ΠΛΗΘΩΡΑ ΑΛΛΩΝ ΟΡΓΑΝΙΣΜΩΝ</a:t>
            </a:r>
            <a:endParaRPr lang="el-GR" sz="1500" b="1" dirty="0"/>
          </a:p>
          <a:p>
            <a:r>
              <a:rPr lang="el-GR" sz="1500" b="1" dirty="0"/>
              <a:t>Η ΣΕΡΒΙΑ ΕΧΟΝΤΑΣ ΣΥΜΜΑΧΟ ΤΗΝ ΚΙΝΑ, ΑΝΕΒΑΖΕΙ ΟΥΣΙΑΣΤΙΚΑ ΤΟ ΚΥΡΟΣ ΤΗΣ ΚΑΙ ΣΕ ΆΛΛΕΣ ΧΩΡΕΣ ΤΩΝ Δ.Β. ΟΙ ΟΠΟΙΕΣ ΧΡΗΣΙΜΟΠΟΙΩΝΤΑΣ ΤΗ ΣΕΡΒΙΑ, ΓΝΩΡΙΖΕΙ ΚΑΙ ΓΝΩΡΙΖΟΥΝ ΌΤΙ ΠΙΣΩ ΑΠΌ ΑΥΤΉ, ΒΡΙΣΚΕΤΑΙ Η ΚΙΝΑ.</a:t>
            </a:r>
            <a:endParaRPr lang="el-GR" sz="1500" b="1" dirty="0"/>
          </a:p>
          <a:p>
            <a:pPr marL="0" indent="0">
              <a:buNone/>
            </a:pPr>
            <a:endParaRPr lang="el-GR" sz="1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83000">
              <a:schemeClr val="bg2">
                <a:tint val="97000"/>
                <a:hueMod val="92000"/>
                <a:satMod val="169000"/>
                <a:lumMod val="0"/>
                <a:lumOff val="100000"/>
                <a:alpha val="48000"/>
              </a:schemeClr>
            </a:gs>
            <a:gs pos="96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683895" y="5703570"/>
            <a:ext cx="8534400" cy="815340"/>
          </a:xfrm>
        </p:spPr>
        <p:txBody>
          <a:bodyPr/>
          <a:lstStyle/>
          <a:p>
            <a:r>
              <a:rPr lang="el-GR" dirty="0"/>
              <a:t>σ.π.6</a:t>
            </a:r>
            <a:endParaRPr lang="el-GR" dirty="0"/>
          </a:p>
        </p:txBody>
      </p:sp>
      <p:sp>
        <p:nvSpPr>
          <p:cNvPr id="3" name="Θέση περιεχομένου 2"/>
          <p:cNvSpPr>
            <a:spLocks noGrp="1"/>
          </p:cNvSpPr>
          <p:nvPr>
            <p:ph idx="1"/>
          </p:nvPr>
        </p:nvSpPr>
        <p:spPr>
          <a:xfrm>
            <a:off x="810260" y="414020"/>
            <a:ext cx="8475980" cy="5347970"/>
          </a:xfrm>
        </p:spPr>
        <p:txBody>
          <a:bodyPr>
            <a:normAutofit fontScale="25000" lnSpcReduction="20000"/>
          </a:bodyPr>
          <a:lstStyle/>
          <a:p>
            <a:r>
              <a:rPr lang="el-GR" sz="4800" b="1" u="sng" dirty="0"/>
              <a:t>ΣΥΜΠΕΡΑΣΜΑΤΑ ΚΑΙ ΑΠΑΝΤΗΣΗ ΣΤΟ ΚΕΝΤΡΙΚΟ ΕΡΩΤΗΜΑ ΚΑΙ ΥΠΟΕΡΩΤΗΜΑΤΑ</a:t>
            </a:r>
            <a:endParaRPr lang="el-GR" sz="4800" b="1" u="sng" dirty="0"/>
          </a:p>
          <a:p>
            <a:r>
              <a:rPr lang="el-GR" sz="4800" dirty="0"/>
              <a:t>ΛΑΜΒΑΝΟΝΤΑΣ ΥΠΟΨΗ ΤΑ ΕΥΡΥΜΑΤΑ ΤΗΣ ΕΡΓΑΣΙΑΣ ΑΥΤΗΣ ΠΟΥ ΣΥΝΟΨΙΖΟΝΤΑΙ ΣΤΑ ΠΑΡΑΚΑΤΩ</a:t>
            </a:r>
            <a:r>
              <a:rPr lang="en-US" sz="4800" dirty="0"/>
              <a:t>: </a:t>
            </a:r>
            <a:endParaRPr lang="el-GR" sz="4800" b="1" dirty="0"/>
          </a:p>
          <a:p>
            <a:r>
              <a:rPr lang="el-GR" sz="4800" b="1" dirty="0"/>
              <a:t>1. ΠΟΛΥΔΙΑΣΤΑΤΟΙ ΣΤΟΧΟΙ ΕΞΩΤΕΡΙΚΗΣ ΠΟΛΙΤΙΚΗΣ ΤΗΣ ΚΙΝΑΣ</a:t>
            </a:r>
            <a:endParaRPr lang="el-GR" sz="4800" b="1" dirty="0"/>
          </a:p>
          <a:p>
            <a:r>
              <a:rPr lang="el-GR" sz="4800" b="1" dirty="0"/>
              <a:t>2. ΣΤΡΑΤΗΓΙΚΗ ΠΡΟΣΕΓΓΙΣΗ ΤΗΣ ΚΙΝΑΣ ΜΕ ΚΆΘΕ ΧΩΡΑ ΤΩΝ Δ.Β ΚΑΙ ΤΙΣ 17+1 ΧΩΡΕΣ ΑΛΛΑ ΚΑΙ ΣΥΝΟΛΙΚΗ ΠΡΟΣΕΓΓΙΣΗ ΜΕ ΤΗΝ Ε.Ε.</a:t>
            </a:r>
            <a:endParaRPr lang="el-GR" sz="4800" b="1" dirty="0"/>
          </a:p>
          <a:p>
            <a:r>
              <a:rPr lang="el-GR" sz="4800" b="1" dirty="0"/>
              <a:t>3. ΑΛΛΗΛΕΠΙΔΡΑΣΗ ΣΥΜΦΕΡΟΝΤΩΝ ΟΙΚΟΝΟΜΙΚΩΝ ΠΟΛΙΤΙΚΩΝ ΚΑΙ ΣΤΡΑΤΗΓΙΚΩΝ ΓΙΑ ΤΗ ΚΙΝΑ ΣΤΑ ΠΛΑΙΣΙΑ ΚΑΙ ΤΟΥ ΓΟΥΙΝ </a:t>
            </a:r>
            <a:r>
              <a:rPr lang="el-GR" sz="4800" b="1" dirty="0" err="1"/>
              <a:t>ΓΟΥΙΝ</a:t>
            </a:r>
            <a:r>
              <a:rPr lang="el-GR" sz="4800" b="1" dirty="0"/>
              <a:t> ΚΑΙ ΤΗΣ ΠΕΡΙΦΕΡΕΙΑΚΗΣ ΑΝΑΠΤΥΞΗΣ Η ΟΠΟΙΑ ΕΊΝΑΙ ΕΝΤΑΓΜΕΝΗ ΑΠΌ ΤΗΝ ΠΛΕΥΡΑ ΤΗΣ ΚΙΝΑΣ ΣΕ ΈΝΑ ΟΥΣΙΑΣΤΙΚΑ ΠΑΓΚΟΣΜΙΟ ΣΧΕΔΙΑΣΜΟ </a:t>
            </a:r>
            <a:r>
              <a:rPr lang="en-US" sz="4800" b="1" dirty="0"/>
              <a:t>BELTS AND ZONES </a:t>
            </a:r>
            <a:r>
              <a:rPr lang="el-GR" sz="4800" b="1" dirty="0"/>
              <a:t>ΜΕ ΕΝΑΛΛΑΚΤΙΚΟΥΣ ΔΡΟΜΟΥΣ ΤΟΥ ΜΕΤΑΞΙΟΥ</a:t>
            </a:r>
            <a:endParaRPr lang="el-GR" sz="4800" b="1" dirty="0"/>
          </a:p>
          <a:p>
            <a:r>
              <a:rPr lang="el-GR" sz="4800" b="1" dirty="0"/>
              <a:t>4. Ο ΡΟΛΟΣ ΤΗΣ ΚΙΝΑΣ ΣΤΑ Δ.Β ΒΑΣΙΖΕΤΑΙ ΣΤΗΝ ΠΟΛΥΔΙΑΣΤΑΤΗ ΠΟΛΙΤΙΚΗ ΚΑΙ ΣΤΟΥΣ ΣΤΡΑΤΗΓΙΚΟΥΣ ΣΤΟΧΟΥΣ ΤΗΣ ΚΙΝΑΣ ΕΝΏ ΔΕΝ ΑΠΟΤΕΛΕΙ ΑΠΕΙΛΗ ΓΙΑ ΤΙΣ ΧΩΡΕΣ ΤΩΝ Δ.Β. ΏΣΤΕ ΑΠΡΟΣΚΟΠΤΑ ΝΑ ΣΥΝΕΧΙΣΟΥΝ ΤΗΝ ΕΝΤΑΞΙΑΚΗ ΤΟΥΣ ΠΟΡΕΙΑ ΓΙΑ ΤΗΝ ΕΙΣΟΔΟ ΤΟΥΣ ΣΤΗΝ Ε.Ε.</a:t>
            </a:r>
            <a:endParaRPr lang="el-GR" sz="4800" b="1" dirty="0"/>
          </a:p>
          <a:p>
            <a:r>
              <a:rPr lang="el-GR" sz="4800" b="1" dirty="0"/>
              <a:t>5.  ΑΝΤΙΘΕΤΩΣ, Η ΕΠΙΡΡΟΗ ΚΑΙ Ο ΡΟΛΟΣ ΤΗΣ ΚΙΝΑΣ ΕΊΝΑΙ ΘΕΤΙΚΟΣ ΚΑΙ ΠΡΟΣ ΤΗΝ ΠΕΡΙΠΤΩΣΗ ΤΩΝ ΑΠΟΤΕΛΕΣΜΑΤΩΝ ΤΩΝ ΣΤΟΧΩΝ ΤΗΣ ΕΞΩΤΕΡΙΚΗΣ ΠΟΛΙΤΙΚΗΣ ΤΗΣ ΚΑΙ ΠΡΟΣ ΤΗΝ ΠΡΟΣΠΑΘΕΙΑ ΤΩΝ ΧΩΡΩΝ ΤΩΝ Δ.Β ΣΤΗΝ ΕΝΤΑΞΙΑΚΗ ΤΟΥΣ ΠΟΡΕΙΑ ΠΡΟΣ ΤΗΝ Ε.Ε.</a:t>
            </a:r>
            <a:endParaRPr lang="el-GR" sz="4800" b="1" dirty="0"/>
          </a:p>
          <a:p>
            <a:r>
              <a:rPr lang="el-GR" sz="4800" b="1" dirty="0"/>
              <a:t>6.  Η ΕΠΙΡΡΟΗ ΚΑΙ Ο ΡΟΛΟΣ ΤΗΣ ΚΙΝΑΣ ΛΕΙΤΟΥΡΓΕΙ ΕΠ’ ΩΦΕΛΕΙΑ ΟΛΩΝ ΤΩΝ ΕΜΠΛΕΚΟΜΕΝΩΝ ΜΕΡΩΝ ΣΥΜΦΩΝΑ ΜΕ ΤΟ ΔΟΓΜΑ </a:t>
            </a:r>
            <a:r>
              <a:rPr lang="en-US" sz="4800" b="1" dirty="0"/>
              <a:t>WIN 	WIN (</a:t>
            </a:r>
            <a:r>
              <a:rPr lang="el-GR" sz="4800" b="1" dirty="0"/>
              <a:t>ΚΕΡΔΙΖΩ ΕΓΩ, ΚΕΡΔΙΖΕΙΣ ΚΑΙ ΕΣΥ) ΚΑΙ ΤΕΛΙΚΑ ΚΕΡΔΙΖΟΥΝ ΟΛΟΙ.</a:t>
            </a:r>
            <a:endParaRPr lang="el-GR" sz="4800" b="1" dirty="0"/>
          </a:p>
          <a:p>
            <a:r>
              <a:rPr lang="el-GR" sz="4800" b="1" dirty="0"/>
              <a:t>7.  ΠΟΛΥΠΛΕΥΡΗ ΑΛΛΗΛΕΠΙΔΡΑΣΗ ΟΙΚΟΝΟΜΙΚΩΝ,ΠΟΛΙΤΙΚΩΝ ΚΑΙ ΣΡΑΤΗΓΙΚΩΝ ΣΥΜΦΕΡΟΝΤΩΝ ΣΕ ΜΑΚΡΟΠΡΟΘΕΣΜΟ ΣΤΡΑΤΗΓΙΚΟ ΣΧΕΔΙΑΣΜΟ.</a:t>
            </a:r>
            <a:endParaRPr lang="el-GR" sz="4800" b="1" dirty="0"/>
          </a:p>
          <a:p>
            <a:r>
              <a:rPr lang="el-GR" sz="4800" b="1" dirty="0"/>
              <a:t>8.  ΣΕ ΟΛΑ ΑΥΤΑ ΓΙΝΟΝΤΑΙ ΣΕ ΕΝΑ ΠΕΡΙΒΑΛΛΟΝ ΠΟΥ ΑΛΛΑΖΕΙ ΚΑΘΗΜΕΡΙΝΑ ΕΞΑΙΤΙΑΣ ΤΟΥ ΤΟΠΙΚΟΥ ΚΑΙ ΥΠΕΡΤΟΠΙΚΟΥ ΓΕΩΣΤΡΑΤΗΓΙΚΟΥ ΠΛΑΣΙΟΥ ΑΡΑ ΑΛΛΑΖΟΥΝ ΚΑΙ ΟΛΟΙ ΟΙ ΣΥΣΧΕΤΙΣΜΟΙ ΕΦΟΣΟΝ ΑΛΛΑΖΟΥΝ ΟΙ ΜΕΤΑΒΛΗΤΕΣ ΤΩΝ ΚΥΡΙΩΝ ΔΡΩΝΤΩΝ. ΕΙΝΑΙ ΜΙΑ ΠΟΡΕΙΑ ΕΞΕΛΙΣΣΟΜΕΝΗ ΚΑΙ ΟΧΙ ΣΤΑΤΙΚΗ.</a:t>
            </a:r>
            <a:endParaRPr lang="el-GR" sz="4800" b="1" dirty="0"/>
          </a:p>
          <a:p>
            <a:r>
              <a:rPr lang="el-GR" sz="4800" b="1" dirty="0"/>
              <a:t>9.  ΣΤΑ ΔΥΤΙΚΑ ΒΑΛΚΑΝΙΑ, Ο ΠΕΡΙΟΡΙΣΜΟΣ ΔΕΝ ΕΙΝΑΙ Η ΕΛΛΕΙΨΗ ΙΚΑΝΟΤΗΤΑΣ ΕΝΤΑΞΗΣ ΑΛΛΑ Η ΑΠΡΟΘΥΜΙΑ ΕΝΤΑΞΗΣ ΚΑΙ ΑΠΟ ΤΙΣ ΔΥΟ ΠΛΕΥΡΕΣ. ΝΑ ΣΗΜΕΙΩΣΩ ΤΕΛΕΙΩΝΟΝΤΑΣ ΤΟΝ ΡΟΛΟ ΤΟΥ ΙΣΡΑΗΛ ΣΤΑ ΣΥΜΦΕΡΟΝΤΑ ΤΗΣ ΚΙΝΑΣ ΕΠ ΩΦΕΛΕΙΑ ΚΑΙ ΤΩΝ ΔΥΟ ΜΕΡΩΝ ΣΥΜΦΩΝΑ ΜΕ ΤΟΝ ΤΖΟΓΟΠΟΥΛΟ 2017 ΚΑΙ </a:t>
            </a:r>
            <a:r>
              <a:rPr lang="en-US" sz="4800" b="1" dirty="0"/>
              <a:t>HARUTYUNIAN 2020.</a:t>
            </a:r>
            <a:endParaRPr lang="el-GR" sz="4800" b="1" dirty="0"/>
          </a:p>
          <a:p>
            <a:pPr marL="0" indent="0">
              <a:buNone/>
            </a:pPr>
            <a:r>
              <a:rPr lang="el-GR" dirty="0"/>
              <a:t> </a:t>
            </a:r>
            <a:r>
              <a:rPr lang="en-US" dirty="0"/>
              <a:t> </a:t>
            </a:r>
            <a:r>
              <a:rPr lang="el-GR" dirty="0"/>
              <a:t> </a:t>
            </a:r>
            <a:endParaRPr lang="el-G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753745" y="5918200"/>
            <a:ext cx="8464550" cy="824865"/>
          </a:xfrm>
        </p:spPr>
        <p:txBody>
          <a:bodyPr>
            <a:normAutofit fontScale="90000"/>
          </a:bodyPr>
          <a:p>
            <a:r>
              <a:rPr lang="el-GR" altLang="en-US" sz="1335"/>
              <a:t>τελειωνοντασ, ενα μεγαλο ευχαριστω σε ολουσ τουσ καθηγητεσ και προσωπικο του πα.πελ και τησ σχολησ πολιτικων και κοινωνικων επιστημων, προΣωπικα τον καθενα και καθεμια και ολουσ μαζι με εγκαρδια αισθηματα πλημμυρισμενα απο χαρα, ευγνωμοσυνη και σεβασμο για οσα με εμαθαν.</a:t>
            </a:r>
            <a:endParaRPr lang="el-GR" altLang="en-US" sz="1335"/>
          </a:p>
        </p:txBody>
      </p:sp>
      <p:sp>
        <p:nvSpPr>
          <p:cNvPr id="3" name="Content Placeholder 2"/>
          <p:cNvSpPr>
            <a:spLocks noGrp="1"/>
          </p:cNvSpPr>
          <p:nvPr>
            <p:ph idx="1"/>
          </p:nvPr>
        </p:nvSpPr>
        <p:spPr>
          <a:xfrm>
            <a:off x="69215" y="0"/>
            <a:ext cx="12031980" cy="5758180"/>
          </a:xfrm>
          <a:solidFill>
            <a:schemeClr val="tx1"/>
          </a:solidFill>
          <a:ln>
            <a:noFill/>
          </a:ln>
        </p:spPr>
        <p:txBody>
          <a:bodyPr>
            <a:normAutofit lnSpcReduction="20000"/>
          </a:bodyPr>
          <a:p>
            <a:pPr marL="0" indent="0">
              <a:buNone/>
            </a:pPr>
            <a:r>
              <a:rPr lang="en-US" altLang="el-GR" sz="1200" b="1"/>
              <a:t>1.</a:t>
            </a:r>
            <a:r>
              <a:rPr lang="en-US" altLang="el-GR" sz="1200"/>
              <a:t>  </a:t>
            </a:r>
            <a:r>
              <a:rPr lang="el-GR" altLang="en-US" sz="1200"/>
              <a:t>ΒΑΣΙΚΗ Η ΕΝΙΣΧΥΣΗ ΤΟΥ </a:t>
            </a:r>
            <a:r>
              <a:rPr lang="en-US" altLang="en-US" sz="1200"/>
              <a:t>LSER </a:t>
            </a:r>
            <a:r>
              <a:rPr lang="el-GR" altLang="en-US" sz="1200"/>
              <a:t>ΓΙΑ ΤΗΝ ΚΙΝΑ (</a:t>
            </a:r>
            <a:r>
              <a:rPr lang="en-US" altLang="en-US" sz="1200"/>
              <a:t>LAND &amp; SEA EXPRESS ROUTE)</a:t>
            </a:r>
            <a:endParaRPr lang="en-US" altLang="en-US" sz="1200"/>
          </a:p>
          <a:p>
            <a:pPr marL="0" indent="0">
              <a:buNone/>
            </a:pPr>
            <a:r>
              <a:rPr lang="en-US" altLang="en-US" sz="1200" b="1"/>
              <a:t>2.  </a:t>
            </a:r>
            <a:r>
              <a:rPr lang="el-GR" altLang="en-US" sz="1200"/>
              <a:t>ΔΙΜΕΡΕΙΣ ΔΕΣΜΕΥΣΕΙΣ ΜΕ ΚΑΘΕ ΧΩΡΑ ΞΕΧΩΡΙΣΤΑ (ΟΙΚΟΝΟΜΙΚΕΣ, ΔΙΠΛΩΜΑΤΙΚΕΣ, ΠΟΛΙΤΙΚΕΣ, ΜΙΚΤΕΣ)</a:t>
            </a:r>
            <a:endParaRPr lang="el-GR" altLang="en-US" sz="1200"/>
          </a:p>
          <a:p>
            <a:pPr marL="0" indent="0">
              <a:buNone/>
            </a:pPr>
            <a:r>
              <a:rPr lang="el-GR" altLang="en-US" sz="1200" b="1"/>
              <a:t>3.</a:t>
            </a:r>
            <a:r>
              <a:rPr lang="el-GR" altLang="en-US" sz="1200"/>
              <a:t>  ΔΙΑΦΟΡΟΠΟΙΗΣΕΙΣ ΔΗΛΑΔΗ ΜΕ ΚΑΘΕ ΧΩΡΑ.</a:t>
            </a:r>
            <a:endParaRPr lang="el-GR" altLang="en-US" sz="1200"/>
          </a:p>
          <a:p>
            <a:pPr marL="0" indent="0">
              <a:buNone/>
            </a:pPr>
            <a:r>
              <a:rPr lang="el-GR" altLang="en-US" sz="1200" b="1"/>
              <a:t>4.</a:t>
            </a:r>
            <a:r>
              <a:rPr lang="el-GR" altLang="en-US" sz="1200"/>
              <a:t>  Η ΣΕΡΒΙΑ ΕΧΕΙ ΑΠΟΚΤΗΣΕΙ ΚΕΝΤΡΙΚΟ ΡΟΛΟ ΣΤΗΝ ΠΕΡΙΟΧΗ</a:t>
            </a:r>
            <a:endParaRPr lang="el-GR" altLang="en-US" sz="1200"/>
          </a:p>
          <a:p>
            <a:pPr marL="0" indent="0">
              <a:buNone/>
            </a:pPr>
            <a:r>
              <a:rPr lang="el-GR" altLang="en-US" sz="1200" b="1"/>
              <a:t>5.</a:t>
            </a:r>
            <a:r>
              <a:rPr lang="el-GR" altLang="en-US" sz="1200"/>
              <a:t>  Η ΑΛΛΗΛΕΠΙΔΡΑΣΗ ΟΙΚΟΝΟΜΙΚΩΝ, ΔΙΠΛΩΜΑΤΙΚΩΝ &amp; ΣΤΡΑΤΗΓΙΚΩΝ ΣΥΜΦΕΡΟΝΤΩΝ ΜΕ ΚΥΡΙΟ ΟΦΕΛΟΥΜΕΝΟ ΤΗ ΔΡΟΥΣΑ ΚΙΝΑ ΣΤΗΝ ΠΕΡΙΟΧΗ, ΤΗΝ ΚΑΘΙΣΤΑ ΝΑ ΕΧΕΙ ΑΝΑΛΑΒΕΙ ΕΝΑΝ ΠΟΛΥ ΣΗΜΑΝΤΙΚΟ ΡΟΛΟ ΣΤΗΝ ΠΡΟΩΘΗΣΗ ΤΩΝ ΕΥΡΩΤΕΡΩΝ ΠΕΡΙΦΕΡΕΙΑΚΩΝ ΣΤΟΧΩΝ ΤΗΣ ΕΝΩ ΥΠΑΡΧΕΙ ΔΙΑΦΟΡΟΠΟΙΗΜΕΝΗ ΠΡΟΣΕΓΙΣΗ.</a:t>
            </a:r>
            <a:endParaRPr lang="el-GR" altLang="en-US" sz="1200"/>
          </a:p>
          <a:p>
            <a:pPr marL="0" indent="0">
              <a:buNone/>
            </a:pPr>
            <a:r>
              <a:rPr lang="el-GR" altLang="en-US" sz="1200" b="1"/>
              <a:t>6.</a:t>
            </a:r>
            <a:r>
              <a:rPr lang="el-GR" altLang="en-US" sz="1200"/>
              <a:t> ΟΣΟ ΟΙ ΧΩΡΕΣ ΔΕΝ ΕΝΤΑΣΣΟΝΤΑΙ ΣΤΗΝ Ε.Ε. ΤΟΣΟ ΘΑ ΑΝΑΒΑΘΜΙΖΕΤΑΙ Ο ΡΟΛΟΣ ΤΗΣ ΚΙΝΑΣ ΕΝΩ ΟΣΟ ΘΑ ΕΝΤΑΣΣΟΝΤΑΙ ΣΤΗΝ Ε.Ε. Ή ΘΑ ΒΡΙΣΚΟΝΤΑΙ ΚΟΝΤΥΤΕΡΑ ΣΤΗΝ ΕΝΤΑΞΗ, Η ΕΠΙΡΡΟΗ ΤΗΣ ΚΙΝΑΣ ΘΑ ΜΕΙΩΝΕΤΑΙ ΚΑΙ ΑΝΑΦΕΡΟΜΑΙ ΠΕΡΙΣΣΟΤΕΡΟ ΣΤΗΝ ΠΟΛΙΤΙΚΗ ΕΠΙΡΡΟΗ, ΔΕΥΤΕΡΕΥΟΝΤΩΣ ΣΤΗΝ ΟΙΚΟΝΟΜΙΚΗ ΕΠΙΡΡΟΗ.</a:t>
            </a:r>
            <a:endParaRPr lang="el-GR" altLang="en-US" sz="1200"/>
          </a:p>
          <a:p>
            <a:pPr marL="0" indent="0">
              <a:buNone/>
            </a:pPr>
            <a:r>
              <a:rPr lang="el-GR" altLang="en-US" sz="1200" b="1"/>
              <a:t>7.</a:t>
            </a:r>
            <a:r>
              <a:rPr lang="el-GR" altLang="en-US" sz="1200"/>
              <a:t> </a:t>
            </a:r>
            <a:r>
              <a:rPr lang="el-GR" altLang="en-US" sz="1200" b="1"/>
              <a:t>Η ΟΛΗ ΠΟΡΕΙΑ ΤΟΣΟ ΤΩΝ ΧΩΡΩΝ ΤΩΝ Δ..Β. ΌΣΟ ΚΑΙ ΤΩΝ ΔΡΩΝΤΩΝ ΔΥΝΑΜΕΩΝ ΑΛΛΑ ΚΥΡΙΩΣ ΤΗΣ ΚΙΝΑΣ ΠΟΥ</a:t>
            </a:r>
            <a:r>
              <a:rPr lang="el-GR" altLang="en-US" sz="1200"/>
              <a:t> ΤΟ ΠΟΝΗΜΑ ΑΥΤΟ ΑΠΟΤΕΛΕΙ ΚΑΙ ΤΟ ΘΕΜΑ ΑΥΤΗΣ ΤΗΣ ΜΕΤΑΠΤΥΧΙΑΚΗΣ ΔΙΑΤΡΙΒΗΣ, ΕΙΝΑΙ ΜΙΑ ΕΞΕΛΙΣΣΟΜΕΝΗ ΔΙΑΔΙΑΚΑΣΙΑ ΚΑΙ ΑΡΑ ΟΧΙ ΣΤΑΤΙΚΗ ΕΦΟΣΟΝ ΑΛΛΑΖΟΥΝ ΤΑ ΔΕΔΟΜΕΝΑ ΕΞΑΙΤΙΑΣ ΤΗΣ ΑΛΛΑΓΗΣ ΤΟΥ ΟΙΚΟΝΟΜΙΚΟΥ, ΚΟΙΝΩΝΙΚΟΥ ΚΑΙ ΠΟΛΙΤΙΚΟΥ ΠΕΡΙΒΑΛΛΟΝΤΟΣ, ΑΛΛΑΓΩΝ ΔΗΛΑΔΗ ΣΤΙΣ ΓΕΩΣΤΡΑΤΗΓΙΚΕΣ ΜΕΤΑΒΛΗΤΕΣ. Η ΠΑΡΑΚΟΛΟΥΘΗΣΗ ΤΟΥ ΘΕΜΑΤΟΣ ΘΑ ΠΡΕΠΕΙ ΕΠΟΜΕΝΩΣ ΝΑ ΕΙΝΑΙ ΣΥΝΕΧΗΣ ΓΙΑ ΝΑ ΠΑΡΑΚΟΛΟΥΘΕΙ Ο ΕΠΙΣΤΗΜΟΝΑΣ ΤΟ ΒΑΘΜΟ ΑΥΞΟΜΕΙΩΣΕΩΝ ΑΥΤΟΥ ΤΟΥ ΙΣΟΣΤΑΘΜΙΣΤΗ ΠΟΥ ΠΕΡΙΛΑΜΒΑΝΕΙ ΟΛΑ ΤΑ ΠΑΡΑΠΑΝΩ ΕΤΣΙ ΩΣΤΕ ΝΑ ΚΑΤΑΛΗΓΕΙ ΚΑΘΕ ΦΟΡΑ ΜΕ ΒΑΣΗ ΤΑ ΝΕΑ ΔΕΔΟΜΕΝΑ ΠΟΥ ΠΡΟΣΘΑΦΑΙΡΟΥΝΤΑΙ.</a:t>
            </a:r>
            <a:endParaRPr lang="el-GR" altLang="en-US" sz="1200"/>
          </a:p>
          <a:p>
            <a:pPr marL="0" indent="0">
              <a:buNone/>
            </a:pPr>
            <a:r>
              <a:rPr lang="el-GR" altLang="en-US" sz="1200" b="1"/>
              <a:t>8</a:t>
            </a:r>
            <a:r>
              <a:rPr lang="el-GR" altLang="en-US" sz="1200"/>
              <a:t>. </a:t>
            </a:r>
            <a:r>
              <a:rPr lang="el-GR" altLang="en-US" sz="1200" b="1"/>
              <a:t>ΜΕ ΒΑΣΗ ΟΛΑ ΤΑ ΠΑΡΑΠΑΝΩ,</a:t>
            </a:r>
            <a:r>
              <a:rPr lang="el-GR" altLang="en-US" sz="1200"/>
              <a:t> </a:t>
            </a:r>
            <a:r>
              <a:rPr lang="el-GR" altLang="en-US" sz="1200" u="sng"/>
              <a:t>Τ</a:t>
            </a:r>
            <a:r>
              <a:rPr lang="el-GR" altLang="en-US" sz="1200"/>
              <a:t>Ο ΠΟΝΗΜΑ ΜΟΥ ΚΑΤΑΛΗΓΕΙ ΣΤΟ ΣΥΜΠΕΡΑΣΜΑ ΟΤΙ Η ΑΔΙΑΜΦΙΣΒΗΤΗΤΗ ΠΑΡΟΥΣΙΑ, ΕΠΙΡΡΟΗ ΚΑΙ ΡΟΛΟΣ ΤΗΣ ΚΙΝΑΣ ΣΤΗΝ ΠΕΡΙΟΧΗ ΤΩΝ ΔΥΤΙΚΩΝ ΒΑΛΚΑΝΙΩΝ ΩΣ ΜΙΑ ΤΟΠΟΓΕΩΓΡΑΦΙΚΗ ΠΕΡΙΟΧΗ ΕΝΟΣ ΜΕΓΑΛΥΤΕΡΟΥ ΠΕΡΙΦΕΡΕΙΑΚΟΥ ΓΕΩΓΡΑΦΙΚΟΥ ΠΕΡΙΒΑΛΛΟΝΤΟΣ ΣΤΗΝ ΠΕΡΙΟΧΗ ΤΗΣ ΝΟΤΙΟ-ΑΝΑΤΟΛΙΚΗΣ  ΕΥΡΩΠΗΣ ΕΙΝΑΙ ΤΕΡΑΣΤΙΑ, ΑΠΟΤΕΛΕΙ ΟΦΕΛΟΣ ΟΛΩΝ ΤΩΝ ΜΕΡΩΝ ΦΥΣΙΚΑ ΚΑΙ ΤΗΣ Ε.Ε. ΚΑΙ ΤΥΧΟΝ ΑΡΝΗΤΙΚΕΣ ΚΡΙΤΙΚΕΣ ΚΑΙ ΚΑΤΗΓΟΡΙΕΣ ΕΠΙ ΜΕΡΟΥΣ ΠΡΟΣ ΤΗΝ ΚΙΝΑ, ΣΤΕΡΟΥΝΤΑΝ  ΠΟΛΙΤΙΚΗΣ ΚΑΙ ΔΙΠΛΩΜΑΤΙΚΗΣ ΒΑΣΗΣ. ΣΤΗΝ ΑΛΛΗΛΕΠΙΔΡΑΣΗ ΤΩΝ ΜΕΡΩΝ, ΟΥΣΙΑΣΤΙΚΑ ΤΟ ΣΥΜΠΕΡΑΣΜΑ ΠΟΥ ΕΞΗΧΘΗ ΕΙΝΑΙ ΟΤΙ ΟΛΟΙ ΟΙ ΑΛΛΗΛΕΠΙΔΡΩΜΕΝΟΙ ΦΟΡΕΙΣ, ΠΕΡΙΣΣΟΤΕΡΟ ΚΕΡΔΙΖΟΥΝ ΣΕ ΟΛΑ ΤΑ ΕΠΙΠΕΔΑ ΠΑΡΑ ΟΤΙ ΖΗΜΙΩΝΟΥΝ, ΜΕ ΠΡΩΤΗ ΤΗΝ ΚΙΝΑ Η ΟΠΟΙΑ ΠΕΤΥΧΑΙΝΕΙ ΟΛΟΥΣ ΤΟΥΣ ΓΕΩΣΤΡΑΤΗΓΙΚΟΥΣ ΤΗΣ ΣΧΕΔΙΑΣΜΟΥΣ. </a:t>
            </a:r>
            <a:r>
              <a:rPr lang="el-GR" altLang="en-US" sz="1200" b="1"/>
              <a:t>ΥΠΑΡΧΕΙ, ΕΝΑ ΠΛΕΓΜΑ ΣΧΕΣΕΩΝ</a:t>
            </a:r>
            <a:r>
              <a:rPr lang="el-GR" altLang="en-US" sz="1200"/>
              <a:t> ΜΕ ΜΕΓΑΛΗ ΣΥΝΕΡΓΑΤΙΚΟΤΗΤΑ ΚΑΙ ΣΤΡΑΤΗΓΙΚΟ ΑΝΤΑΓΩΝΙΣΜΟ ΠΟΥ ΕΠΙΦΕΡΕΙ ΩΣ ΑΠΟΤΕΛΕΣΜΑ ΑΝΑΠΤΥΞΗ. ΣΗΜΕΙΩΝΩ ΤΗ ΠΡΑΣΙΝΗ ΕΝΕΡΓΕΙΑ ΚΑΙ ΣΗΜΑΝΤΙΚΕΣ ΕΝΕΡΓΕΙΕΣ ΠΟΥ ΠΡΕΠΕΙ ΝΑ ΓΙΝΟΥΝ ΠΡΟΣ ΤΗΝ ΚΑΤΕΥΘΥΝΣΗ ΒΕΛΤΙΩΣΗΣ ΤΩΝ ΕΚΜΠΟΜΠΩΝ ΡΥΠΩΝ ΠΟΥ ΣΥΓΚΛΙΝΕΙ ΚΑΙ ΜΕ ΤΙΣ ΑΠΟΦΑΣΕΙΣ ΤΗΣ Ε.Ε.  </a:t>
            </a:r>
            <a:endParaRPr lang="el-GR" altLang="en-US" sz="1200"/>
          </a:p>
          <a:p>
            <a:pPr marL="0" indent="0">
              <a:buNone/>
            </a:pPr>
            <a:r>
              <a:rPr lang="el-GR" altLang="en-US" sz="1200" b="1" u="sng"/>
              <a:t>ΤΕΛΟΣ ΠΑΡΟΥΣΙΑΣΗΣ.    </a:t>
            </a:r>
            <a:endParaRPr lang="el-GR" altLang="en-US" sz="1200" b="1" u="sng"/>
          </a:p>
          <a:p>
            <a:pPr marL="0" indent="0">
              <a:buNone/>
            </a:pPr>
            <a:r>
              <a:rPr lang="el-GR" altLang="en-US" sz="1200" b="1" u="sng"/>
              <a:t>ΜΕ ΣΕΒΑΣΜΟ, ΕΚΤΙΜΗΣΗ ΚΑΙ ΑΓΑΠΗ ΣΤΟΥΣ ΚΑΘΗΓΗΤΕΣ ΜΟΥ, ΣΤΟΝ ΕΠΙΒΛΕΠΟΝΤΑ ΜΟΥ ΚΑΘΗΓΗΤΗ ΚΑΙ ΣΤΗΝ ΑΞΙΟΤΙΜΗ ΤΡΙΜΕΛΗ ΕΠΙΤΡΟΠΗ ΕΞΕΤΑΣΗΣ ΤΗΣ ΠΑΡΟΥΣΙΑΣΕΩΣ ΤΗΣ ΕΡΓΑΣΙΑΣ. </a:t>
            </a:r>
            <a:endParaRPr lang="el-GR" altLang="en-US" sz="1200" b="1" u="sng"/>
          </a:p>
          <a:p>
            <a:pPr marL="0" indent="0">
              <a:buNone/>
            </a:pPr>
            <a:endParaRPr lang="el-GR" altLang="en-US" sz="1200" b="1" u="sng"/>
          </a:p>
          <a:p>
            <a:pPr marL="0" indent="0">
              <a:buNone/>
            </a:pPr>
            <a:r>
              <a:rPr lang="el-GR" altLang="en-US" sz="1200" b="1" u="sng"/>
              <a:t>ΑΝΤΩΝΙΟΣ ΜΙΧΑΛΟΠΟΥΛΟΣ.</a:t>
            </a:r>
            <a:endParaRPr lang="el-GR" altLang="en-US" sz="1200" b="1" u="sng"/>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Κομμάτι">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txDef>
      <a:spPr/>
      <a:bodyPr wrap="square" rtlCol="0">
        <a:noAutofit/>
      </a:bodyPr>
      <a:lstStyle>
        <a:defPPr>
          <a:defRPr lang="el-GR" altLang="en-US"/>
        </a:defPPr>
      </a:lstStyle>
      <a:style>
        <a:lnRef idx="2">
          <a:schemeClr val="accent1"/>
        </a:lnRef>
        <a:fillRef idx="0">
          <a:srgbClr val="FFFFFF"/>
        </a:fillRef>
        <a:effectRef idx="0">
          <a:srgbClr val="FFFFFF"/>
        </a:effectRef>
        <a:fontRef idx="minor">
          <a:schemeClr val="dk1"/>
        </a:fontRef>
      </a:style>
    </a:tx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0</TotalTime>
  <Words>12596</Words>
  <Application>WPS Presentation</Application>
  <PresentationFormat>Ευρεία οθόνη</PresentationFormat>
  <Paragraphs>102</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SimSun</vt:lpstr>
      <vt:lpstr>Wingdings</vt:lpstr>
      <vt:lpstr>Wingdings 3</vt:lpstr>
      <vt:lpstr>Consolas</vt:lpstr>
      <vt:lpstr>Century Gothic</vt:lpstr>
      <vt:lpstr>Microsoft YaHei</vt:lpstr>
      <vt:lpstr>Arial Unicode MS</vt:lpstr>
      <vt:lpstr>Calibri</vt:lpstr>
      <vt:lpstr>Κομμάτι</vt:lpstr>
      <vt:lpstr>ΠΑΡΟΥΣΙΑΣΗ  ΔιπλωματικηΣ εργασιαΣ μπσ «διακυβερνηση και δημοσιεσ πολιτικεσ» πα.πελ, κορινθοσ, δεκεμβριοσ 2023.   μεταπτυχιακοσ φοιτητησ: Αντωνιοσ μιχαλοπουλοσ επιβλεπων καθηγητησ  νικολαοσ τζιφακησ </vt:lpstr>
      <vt:lpstr>σ.π.1</vt:lpstr>
      <vt:lpstr>σ.π.2 </vt:lpstr>
      <vt:lpstr>σ.π.3</vt:lpstr>
      <vt:lpstr>σ.π.4</vt:lpstr>
      <vt:lpstr>σ.π.5</vt:lpstr>
      <vt:lpstr>σ.π.6</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Διπλωματικη εργασια μπσ «διακυβερνηση και δημοσιεσ πολιτικεσ» - πα.πελ, κορινθοσ 2023.  Αντωνιοσ μιχαλοπουλοσ επιβλεπων καθηγητησ  νικολαοσ τζιφακησ</dc:title>
  <dc:creator>Antonis Michalopoulos</dc:creator>
  <cp:lastModifiedBy>Αντώνιος Π. Μιχα�</cp:lastModifiedBy>
  <cp:revision>35</cp:revision>
  <cp:lastPrinted>2023-12-10T16:20:00Z</cp:lastPrinted>
  <dcterms:created xsi:type="dcterms:W3CDTF">2023-12-10T09:48:00Z</dcterms:created>
  <dcterms:modified xsi:type="dcterms:W3CDTF">2023-12-19T10:15:24Z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0D675559939A45CE857C429094E13A7F_13</vt:lpwstr>
  </property>
  <property fmtid="{D5CDD505-2E9C-101B-9397-08002B2CF9AE}" pid="3" name="KSOProductBuildVer">
    <vt:lpwstr>1033-12.2.0.13359</vt:lpwstr>
  </property>
</Properties>
</file>